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91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9" r:id="rId18"/>
    <p:sldId id="281" r:id="rId19"/>
    <p:sldId id="290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6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33CC"/>
    <a:srgbClr val="CC00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963" autoAdjust="0"/>
  </p:normalViewPr>
  <p:slideViewPr>
    <p:cSldViewPr>
      <p:cViewPr varScale="1">
        <p:scale>
          <a:sx n="99" d="100"/>
          <a:sy n="99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 hasCustomPrompt="1"/>
          </p:nvPr>
        </p:nvSpPr>
        <p:spPr>
          <a:xfrm>
            <a:off x="395536" y="4149080"/>
            <a:ext cx="8458200" cy="1926706"/>
          </a:xfrm>
        </p:spPr>
        <p:txBody>
          <a:bodyPr anchor="t"/>
          <a:lstStyle>
            <a:lvl1pPr algn="r">
              <a:defRPr sz="1800" b="1" i="1">
                <a:solidFill>
                  <a:srgbClr val="7030A0"/>
                </a:solidFill>
              </a:defRPr>
            </a:lvl1pPr>
          </a:lstStyle>
          <a:p>
            <a:r>
              <a:rPr lang="uk-UA" dirty="0" smtClean="0"/>
              <a:t>Підготувала</a:t>
            </a:r>
            <a:br>
              <a:rPr lang="uk-UA" dirty="0" smtClean="0"/>
            </a:br>
            <a:r>
              <a:rPr lang="uk-UA" dirty="0" smtClean="0"/>
              <a:t>Вихователь-методист </a:t>
            </a:r>
            <a:br>
              <a:rPr lang="uk-UA" dirty="0" smtClean="0"/>
            </a:br>
            <a:r>
              <a:rPr lang="uk-UA" dirty="0" smtClean="0"/>
              <a:t>ДНЗ (ясел-садка) </a:t>
            </a:r>
            <a:r>
              <a:rPr lang="uk-UA" dirty="0" err="1" smtClean="0"/>
              <a:t>“Дюймовочка”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О.В. </a:t>
            </a:r>
            <a:r>
              <a:rPr lang="uk-UA" dirty="0" err="1" smtClean="0"/>
              <a:t>Дмітрієнко</a:t>
            </a:r>
            <a:r>
              <a:rPr lang="uk-UA" dirty="0" smtClean="0"/>
              <a:t/>
            </a:r>
            <a:br>
              <a:rPr lang="uk-UA" dirty="0" smtClean="0"/>
            </a:br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 hasCustomPrompt="1"/>
          </p:nvPr>
        </p:nvSpPr>
        <p:spPr>
          <a:xfrm>
            <a:off x="395536" y="188640"/>
            <a:ext cx="8458200" cy="2088232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 b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dirty="0" err="1" smtClean="0"/>
              <a:t>Відкритий</a:t>
            </a:r>
            <a:r>
              <a:rPr kumimoji="0" lang="ru-RU" dirty="0" smtClean="0"/>
              <a:t> перегляд </a:t>
            </a:r>
            <a:r>
              <a:rPr kumimoji="0" lang="ru-RU" dirty="0" err="1" smtClean="0"/>
              <a:t>заняття</a:t>
            </a:r>
            <a:r>
              <a:rPr kumimoji="0" lang="ru-RU" dirty="0" smtClean="0"/>
              <a:t> як форма </a:t>
            </a:r>
            <a:r>
              <a:rPr kumimoji="0" lang="ru-RU" dirty="0" err="1" smtClean="0"/>
              <a:t>методичної</a:t>
            </a:r>
            <a:r>
              <a:rPr kumimoji="0" lang="ru-RU" dirty="0" smtClean="0"/>
              <a:t> </a:t>
            </a:r>
            <a:r>
              <a:rPr kumimoji="0" lang="ru-RU" dirty="0" err="1" smtClean="0"/>
              <a:t>роботи</a:t>
            </a:r>
            <a:endParaRPr kumimoji="0" lang="en-US" dirty="0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A7B-CEE9-4314-9255-257C8069685B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A24509-5AF2-46B8-A429-D5D7BC517EE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metodis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67544" y="2492896"/>
            <a:ext cx="3384376" cy="338437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A7B-CEE9-4314-9255-257C8069685B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509-5AF2-46B8-A429-D5D7BC517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A7B-CEE9-4314-9255-257C8069685B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509-5AF2-46B8-A429-D5D7BC517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A7B-CEE9-4314-9255-257C8069685B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509-5AF2-46B8-A429-D5D7BC517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A7B-CEE9-4314-9255-257C8069685B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509-5AF2-46B8-A429-D5D7BC517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A7B-CEE9-4314-9255-257C8069685B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1A24509-5AF2-46B8-A429-D5D7BC517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A7B-CEE9-4314-9255-257C8069685B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509-5AF2-46B8-A429-D5D7BC517E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A7B-CEE9-4314-9255-257C8069685B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509-5AF2-46B8-A429-D5D7BC517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A7B-CEE9-4314-9255-257C8069685B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1A24509-5AF2-46B8-A429-D5D7BC517E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A7B-CEE9-4314-9255-257C8069685B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509-5AF2-46B8-A429-D5D7BC517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A7B-CEE9-4314-9255-257C8069685B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509-5AF2-46B8-A429-D5D7BC517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A7B-CEE9-4314-9255-257C8069685B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509-5AF2-46B8-A429-D5D7BC517E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69A7B-CEE9-4314-9255-257C8069685B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24509-5AF2-46B8-A429-D5D7BC517E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 hasCustomPrompt="1"/>
          </p:nvPr>
        </p:nvSpPr>
        <p:spPr>
          <a:xfrm>
            <a:off x="381000" y="3573016"/>
            <a:ext cx="8151440" cy="1656184"/>
          </a:xfr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7030A0"/>
                </a:solidFill>
              </a:defRPr>
            </a:lvl1pPr>
          </a:lstStyle>
          <a:p>
            <a:r>
              <a:rPr kumimoji="0" lang="ru-RU" dirty="0" err="1" smtClean="0"/>
              <a:t>Відкритий</a:t>
            </a:r>
            <a:r>
              <a:rPr kumimoji="0" lang="ru-RU" dirty="0" smtClean="0"/>
              <a:t> перегляд </a:t>
            </a:r>
            <a:r>
              <a:rPr kumimoji="0" lang="ru-RU" dirty="0" err="1" smtClean="0"/>
              <a:t>заняття</a:t>
            </a:r>
            <a:r>
              <a:rPr kumimoji="0" lang="ru-RU" dirty="0" smtClean="0"/>
              <a:t> як форма </a:t>
            </a:r>
            <a:r>
              <a:rPr kumimoji="0" lang="ru-RU" dirty="0" err="1" smtClean="0"/>
              <a:t>методичної</a:t>
            </a:r>
            <a:r>
              <a:rPr kumimoji="0" lang="ru-RU" dirty="0" smtClean="0"/>
              <a:t> </a:t>
            </a:r>
            <a:r>
              <a:rPr kumimoji="0" lang="ru-RU" dirty="0" err="1" smtClean="0"/>
              <a:t>роботи</a:t>
            </a:r>
            <a:r>
              <a:rPr kumimoji="0" lang="en-US" dirty="0" smtClean="0"/>
              <a:t/>
            </a:r>
            <a:br>
              <a:rPr kumimoji="0" lang="en-US" dirty="0" smtClean="0"/>
            </a:br>
            <a:endParaRPr kumimoji="0" lang="en-US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 hasCustomPrompt="1"/>
          </p:nvPr>
        </p:nvSpPr>
        <p:spPr>
          <a:xfrm>
            <a:off x="5580112" y="5157192"/>
            <a:ext cx="3096344" cy="1368152"/>
          </a:xfrm>
        </p:spPr>
        <p:txBody>
          <a:bodyPr lIns="109728"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 sz="1800" b="1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uk-UA" dirty="0" smtClean="0"/>
              <a:t>Підготувала</a:t>
            </a:r>
            <a:br>
              <a:rPr lang="uk-UA" dirty="0" smtClean="0"/>
            </a:br>
            <a:r>
              <a:rPr lang="uk-UA" dirty="0" smtClean="0"/>
              <a:t>Вихователь-методист </a:t>
            </a:r>
            <a:br>
              <a:rPr lang="uk-UA" dirty="0" smtClean="0"/>
            </a:br>
            <a:r>
              <a:rPr lang="uk-UA" dirty="0" smtClean="0"/>
              <a:t>ДНЗ (ясел-садка) </a:t>
            </a:r>
            <a:r>
              <a:rPr lang="uk-UA" dirty="0" err="1" smtClean="0"/>
              <a:t>“Дюймовочка”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О.В. </a:t>
            </a:r>
            <a:r>
              <a:rPr lang="uk-UA" dirty="0" err="1" smtClean="0"/>
              <a:t>Дмітрієнко</a:t>
            </a:r>
            <a:endParaRPr kumimoji="0" lang="en-US" dirty="0" smtClean="0"/>
          </a:p>
          <a:p>
            <a:pPr lvl="0" eaLnBrk="1" latinLnBrk="0" hangingPunct="1"/>
            <a:endParaRPr kumimoji="0" lang="ru-RU" dirty="0" smtClean="0"/>
          </a:p>
        </p:txBody>
      </p:sp>
      <p:pic>
        <p:nvPicPr>
          <p:cNvPr id="8" name="Рисунок 7" descr="metodis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23728" y="188640"/>
            <a:ext cx="4752528" cy="3384376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</a:t>
            </a:r>
            <a:r>
              <a:rPr kumimoji="0" lang="ru-RU" dirty="0" err="1" smtClean="0"/>
              <a:t>уровеньформа</a:t>
            </a:r>
            <a:r>
              <a:rPr kumimoji="0" lang="ru-RU" dirty="0" smtClean="0"/>
              <a:t> </a:t>
            </a:r>
            <a:r>
              <a:rPr kumimoji="0" lang="ru-RU" dirty="0" err="1" smtClean="0"/>
              <a:t>методичної</a:t>
            </a:r>
            <a:r>
              <a:rPr kumimoji="0" lang="ru-RU" dirty="0" smtClean="0"/>
              <a:t> </a:t>
            </a:r>
            <a:r>
              <a:rPr kumimoji="0" lang="ru-RU" dirty="0" err="1" smtClean="0"/>
              <a:t>роботи</a:t>
            </a:r>
            <a:r>
              <a:rPr kumimoji="0" lang="en-US" dirty="0" smtClean="0"/>
              <a:t/>
            </a:r>
            <a:br>
              <a:rPr kumimoji="0" lang="en-US" dirty="0" smtClean="0"/>
            </a:br>
            <a:endParaRPr kumimoji="0" lang="ru-RU" dirty="0" smtClean="0"/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8A69A7B-CEE9-4314-9255-257C8069685B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1A24509-5AF2-46B8-A429-D5D7BC517E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17971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dirty="0" err="1" smtClean="0"/>
              <a:t>Відкритий</a:t>
            </a:r>
            <a:r>
              <a:rPr kumimoji="0" lang="ru-RU" dirty="0" smtClean="0"/>
              <a:t> перегляд </a:t>
            </a:r>
            <a:r>
              <a:rPr kumimoji="0" lang="ru-RU" dirty="0" err="1" smtClean="0"/>
              <a:t>заняття</a:t>
            </a:r>
            <a:r>
              <a:rPr kumimoji="0" lang="ru-RU" dirty="0" smtClean="0"/>
              <a:t> як</a:t>
            </a:r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strips dir="rd"/>
  </p:transition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Управління освіти Первомайської міської ради</a:t>
            </a: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36096" y="5157192"/>
            <a:ext cx="341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33CC"/>
                </a:solidFill>
              </a:rPr>
              <a:t> м Первомайськ</a:t>
            </a:r>
          </a:p>
          <a:p>
            <a:pPr algn="ctr"/>
            <a:r>
              <a:rPr lang="uk-UA" b="1" dirty="0" smtClean="0">
                <a:solidFill>
                  <a:srgbClr val="0033CC"/>
                </a:solidFill>
              </a:rPr>
              <a:t>2020 рік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884424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Звіт діяльності</a:t>
            </a: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директора </a:t>
            </a:r>
            <a:r>
              <a:rPr lang="uk-UA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ДНз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№ 30 </a:t>
            </a:r>
            <a:r>
              <a:rPr lang="uk-UA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“краплинка”</a:t>
            </a:r>
            <a:endParaRPr lang="uk-UA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Ядвічук</a:t>
            </a:r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І.В.</a:t>
            </a: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за 2019-2020 </a:t>
            </a:r>
            <a:r>
              <a:rPr lang="uk-UA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н.р</a:t>
            </a: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33CC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Рисунок 7" descr="4c738c5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111489" y="103694"/>
            <a:ext cx="1516250" cy="2166071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Активна участь педагогів в роботі </a:t>
            </a:r>
            <a:br>
              <a:rPr lang="uk-UA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над єдиною методичною проблемою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«Створення належних умов для всебічного розвитку дітей дошкільного віку під час різних видів діяльності через впровадження педагогічної спадщини В. О. Сухомлинського» </a:t>
            </a:r>
            <a:endParaRPr lang="ru-RU" sz="2400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kovska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6578" y="3071810"/>
            <a:ext cx="1762137" cy="2643206"/>
          </a:xfrm>
        </p:spPr>
      </p:pic>
      <p:pic>
        <p:nvPicPr>
          <p:cNvPr id="2050" name="Picture 2" descr="C:\Users\Admin\Desktop\звіт директора\IMG_20200615_153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29066"/>
            <a:ext cx="1878347" cy="2643183"/>
          </a:xfrm>
          <a:prstGeom prst="rect">
            <a:avLst/>
          </a:prstGeom>
          <a:noFill/>
        </p:spPr>
      </p:pic>
      <p:pic>
        <p:nvPicPr>
          <p:cNvPr id="2051" name="Picture 3" descr="C:\Users\Admin\Desktop\звіт директора\IMG_20200615_1537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071810"/>
            <a:ext cx="1833619" cy="2538416"/>
          </a:xfrm>
          <a:prstGeom prst="rect">
            <a:avLst/>
          </a:prstGeom>
          <a:noFill/>
        </p:spPr>
      </p:pic>
      <p:pic>
        <p:nvPicPr>
          <p:cNvPr id="2052" name="Picture 4" descr="C:\Users\Admin\Desktop\звіт директора\IMG_20200615_1529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29066"/>
            <a:ext cx="1885950" cy="2581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3108" y="214290"/>
            <a:ext cx="56717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Інформація про рівень ЗУН дітей  молодших А,Б груп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ДНЗ № 30 за І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півріччя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2019-2020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н.р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програмою «Дитина»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58" y="928670"/>
          <a:ext cx="4786346" cy="5065662"/>
        </p:xfrm>
        <a:graphic>
          <a:graphicData uri="http://schemas.openxmlformats.org/drawingml/2006/table">
            <a:tbl>
              <a:tblPr/>
              <a:tblGrid>
                <a:gridCol w="994190"/>
                <a:gridCol w="953507"/>
                <a:gridCol w="433780"/>
                <a:gridCol w="433780"/>
                <a:gridCol w="433273"/>
                <a:gridCol w="768908"/>
                <a:gridCol w="768908"/>
              </a:tblGrid>
              <a:tr h="22848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Лінії розвитку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Розділ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Рівні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Якісні показники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082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 Мовлення дитини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 Мовленнєво-комунікативний розвиток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8%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24%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24%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68%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 Художня література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3%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18%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61%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18%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79%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1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Дитина в сенсорно пізнавальному  просторі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 Логіко-математичний розвиток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71%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72%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Соціальне довкілля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64%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7%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71%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Дитина в світі природи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Природне довкілля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39%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57%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57%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55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 Дитина в світі культури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Зображувальна діяльність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71%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71%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Музичний розвиток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46%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Гра дитини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Ігрова діяльність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9%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11%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71%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11%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82%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Узагальнені результати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3%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27%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62%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8%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69%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97" marR="4569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09" name="Диаграмма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786214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143108" y="214290"/>
            <a:ext cx="56204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Інформація про рівень ЗУН дітей  середніх А,Б груп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ДНЗ № 30 за </a:t>
            </a:r>
            <a:r>
              <a:rPr lang="uk-UA" sz="1600" dirty="0" smtClean="0">
                <a:solidFill>
                  <a:srgbClr val="0033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півріччя </a:t>
            </a: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2019-2020 </a:t>
            </a:r>
            <a:r>
              <a:rPr kumimoji="0" lang="uk-UA" sz="160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н.р</a:t>
            </a:r>
            <a:r>
              <a:rPr kumimoji="0" lang="uk-UA" sz="160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програмою «Дитина»</a:t>
            </a:r>
            <a:endParaRPr kumimoji="0" lang="uk-UA" sz="16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29058" y="857232"/>
          <a:ext cx="4929222" cy="4976369"/>
        </p:xfrm>
        <a:graphic>
          <a:graphicData uri="http://schemas.openxmlformats.org/drawingml/2006/table">
            <a:tbl>
              <a:tblPr/>
              <a:tblGrid>
                <a:gridCol w="1127667"/>
                <a:gridCol w="1127667"/>
                <a:gridCol w="406096"/>
                <a:gridCol w="406096"/>
                <a:gridCol w="406096"/>
                <a:gridCol w="727800"/>
                <a:gridCol w="727800"/>
              </a:tblGrid>
              <a:tr h="23664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Лінії розвитку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Розділ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Рівні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Якісні показники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571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 Мовлення дитини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 Мовленнєво-комунікативний розвиток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46%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71%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 Художня література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11%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34%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89%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 Дитина в сенсорно пізнавальному  просторі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 Логіко-математичний розвиток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21%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71%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Соціальне довкілля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31%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86%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Дитина в світі природи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Природне довкілля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48%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86%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  Дитина в світі культури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Зображувальна діяльність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62%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72%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Музичний розвиток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23%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77%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77%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4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Гра  дитини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Ігрова діяльність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14%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69%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17%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86%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Узагальнені результати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329" marR="4732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385" name="Диаграмма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6"/>
            <a:ext cx="376237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42852"/>
            <a:ext cx="5929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Інформація про рівень ЗУН дітей  старших А,Б груп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ДНЗ № 30 за І півріччя 2019-2020 </a:t>
            </a:r>
            <a:r>
              <a:rPr lang="uk-UA" sz="1600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н.р</a:t>
            </a:r>
            <a:r>
              <a:rPr lang="uk-UA" sz="1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програмою «Дитина»</a:t>
            </a:r>
            <a:endParaRPr lang="uk-UA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857232"/>
          <a:ext cx="4786345" cy="5600724"/>
        </p:xfrm>
        <a:graphic>
          <a:graphicData uri="http://schemas.openxmlformats.org/drawingml/2006/table">
            <a:tbl>
              <a:tblPr/>
              <a:tblGrid>
                <a:gridCol w="1238336"/>
                <a:gridCol w="985016"/>
                <a:gridCol w="377667"/>
                <a:gridCol w="436757"/>
                <a:gridCol w="437271"/>
                <a:gridCol w="655649"/>
                <a:gridCol w="655649"/>
              </a:tblGrid>
              <a:tr h="23165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Лінії розвитку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Розділ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Рівні розвитку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Якісні показники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31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Мовлення дитини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Мовленнєво-комунікативний розвиток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20%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34%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46%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Навчання елементів грамоти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37%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020" indent="-16002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81%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 Художня література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27%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73%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23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Дитина в сенсорно пізнавальному  просторі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 Логіко-математичний розвиток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90%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Соціальне довкілля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12%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88%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Дитина в світі природи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 Природне довкілля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73%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98%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23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Дитина в світі культури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Зображувальна діяльність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12%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88%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Музичний розвиток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21%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67%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12%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79%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Гра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дитини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 Ігрова діяльність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10%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55%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35%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dirty="0">
                          <a:latin typeface="Times New Roman"/>
                          <a:ea typeface="Calibri"/>
                          <a:cs typeface="Times New Roman"/>
                        </a:rPr>
                        <a:t>90%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latin typeface="Times New Roman"/>
                          <a:ea typeface="Calibri"/>
                          <a:cs typeface="Times New Roman"/>
                        </a:rPr>
                        <a:t>Узагальнені результати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52%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 b="1" dirty="0">
                          <a:latin typeface="Times New Roman"/>
                          <a:ea typeface="Calibri"/>
                          <a:cs typeface="Times New Roman"/>
                        </a:rPr>
                        <a:t>85%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30" marR="463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361" name="Диаграмма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78"/>
            <a:ext cx="3762389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85720" y="142852"/>
            <a:ext cx="8432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 контрольних зрізів групи раннього віку за І півріччя 2019-2020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н.р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(відповідно до вимог програми «Дитина»)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1357298"/>
          <a:ext cx="3571900" cy="2303653"/>
        </p:xfrm>
        <a:graphic>
          <a:graphicData uri="http://schemas.openxmlformats.org/drawingml/2006/table">
            <a:tbl>
              <a:tblPr/>
              <a:tblGrid>
                <a:gridCol w="1825090"/>
                <a:gridCol w="17468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>
                          <a:latin typeface="Times New Roman"/>
                          <a:ea typeface="Calibri"/>
                          <a:cs typeface="Times New Roman"/>
                        </a:rPr>
                        <a:t>Лінії розвитку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 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Фізичний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56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       Сенсорний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Мовленнєвий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Екологічний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 Художньо-естетичний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4337" name="Диаграмма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214554"/>
            <a:ext cx="428628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>
                <a:solidFill>
                  <a:srgbClr val="0033CC"/>
                </a:solidFill>
              </a:rPr>
              <a:t>Порівняльний аналіз психологічної готовності  старших дошкільників  до навчання в школі</a:t>
            </a:r>
            <a:endParaRPr lang="ru-RU" dirty="0">
              <a:solidFill>
                <a:srgbClr val="0033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14480" y="1357298"/>
          <a:ext cx="5459730" cy="1682496"/>
        </p:xfrm>
        <a:graphic>
          <a:graphicData uri="http://schemas.openxmlformats.org/drawingml/2006/table">
            <a:tbl>
              <a:tblPr/>
              <a:tblGrid>
                <a:gridCol w="1211580"/>
                <a:gridCol w="1078230"/>
                <a:gridCol w="1078230"/>
                <a:gridCol w="1078230"/>
                <a:gridCol w="1013460"/>
              </a:tblGrid>
              <a:tr h="17526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 термін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рівні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 Жовтень  2019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19%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31%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6%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 Січень 2020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38%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32%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4%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313" name="Диаграмма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86124"/>
            <a:ext cx="57864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357166"/>
            <a:ext cx="743184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dirty="0" smtClean="0">
                <a:solidFill>
                  <a:srgbClr val="0033CC"/>
                </a:solidFill>
              </a:rPr>
              <a:t> Організація масових форм роботи з батьками вихованців</a:t>
            </a:r>
          </a:p>
          <a:p>
            <a:pPr algn="ctr"/>
            <a:r>
              <a:rPr lang="uk-UA" b="1" dirty="0" smtClean="0">
                <a:solidFill>
                  <a:srgbClr val="0033CC"/>
                </a:solidFill>
              </a:rPr>
              <a:t> у 2019-2020 </a:t>
            </a:r>
            <a:r>
              <a:rPr lang="uk-UA" b="1" dirty="0" err="1" smtClean="0">
                <a:solidFill>
                  <a:srgbClr val="0033CC"/>
                </a:solidFill>
              </a:rPr>
              <a:t>н.р</a:t>
            </a:r>
            <a:r>
              <a:rPr lang="uk-UA" b="1" dirty="0" smtClean="0">
                <a:solidFill>
                  <a:srgbClr val="0033CC"/>
                </a:solidFill>
              </a:rPr>
              <a:t>.</a:t>
            </a:r>
          </a:p>
          <a:p>
            <a:pPr algn="ctr"/>
            <a:endParaRPr lang="uk-UA" dirty="0" smtClean="0">
              <a:solidFill>
                <a:srgbClr val="C00000"/>
              </a:solidFill>
            </a:endParaRPr>
          </a:p>
          <a:p>
            <a:pPr algn="ctr"/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>
                <a:solidFill>
                  <a:srgbClr val="FF33CC"/>
                </a:solidFill>
              </a:rPr>
              <a:t>Квест</a:t>
            </a:r>
            <a:r>
              <a:rPr lang="uk-UA" dirty="0" smtClean="0">
                <a:solidFill>
                  <a:srgbClr val="FF33CC"/>
                </a:solidFill>
              </a:rPr>
              <a:t> в середній А групі(вих. </a:t>
            </a:r>
            <a:r>
              <a:rPr lang="uk-UA" dirty="0" err="1" smtClean="0">
                <a:solidFill>
                  <a:srgbClr val="FF33CC"/>
                </a:solidFill>
              </a:rPr>
              <a:t>Рідош</a:t>
            </a:r>
            <a:r>
              <a:rPr lang="uk-UA" dirty="0" smtClean="0">
                <a:solidFill>
                  <a:srgbClr val="FF33CC"/>
                </a:solidFill>
              </a:rPr>
              <a:t> О.Ю. </a:t>
            </a:r>
          </a:p>
          <a:p>
            <a:pPr algn="ctr"/>
            <a:r>
              <a:rPr lang="uk-UA" dirty="0" smtClean="0">
                <a:solidFill>
                  <a:srgbClr val="FF33CC"/>
                </a:solidFill>
              </a:rPr>
              <a:t>та Батьківська вітальня в старшій Б групі ( вих. </a:t>
            </a:r>
            <a:r>
              <a:rPr lang="uk-UA" dirty="0" err="1" smtClean="0">
                <a:solidFill>
                  <a:srgbClr val="FF33CC"/>
                </a:solidFill>
              </a:rPr>
              <a:t>Шарапа</a:t>
            </a:r>
            <a:r>
              <a:rPr lang="uk-UA" dirty="0" smtClean="0">
                <a:solidFill>
                  <a:srgbClr val="FF33CC"/>
                </a:solidFill>
              </a:rPr>
              <a:t> В.Д.)</a:t>
            </a:r>
            <a:endParaRPr lang="ru-RU" dirty="0">
              <a:solidFill>
                <a:srgbClr val="FF33CC"/>
              </a:solidFill>
            </a:endParaRPr>
          </a:p>
        </p:txBody>
      </p:sp>
      <p:pic>
        <p:nvPicPr>
          <p:cNvPr id="10" name="Содержимое 9" descr="квест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857364"/>
            <a:ext cx="4191000" cy="3143250"/>
          </a:xfrm>
        </p:spPr>
      </p:pic>
      <p:pic>
        <p:nvPicPr>
          <p:cNvPr id="15" name="Содержимое 14" descr="вітальн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143248"/>
            <a:ext cx="4343400" cy="3257550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000" dirty="0" smtClean="0">
                <a:solidFill>
                  <a:srgbClr val="C00000"/>
                </a:solidFill>
              </a:rPr>
              <a:t> </a:t>
            </a:r>
            <a:r>
              <a:rPr lang="uk-UA" sz="1800" dirty="0" err="1" smtClean="0">
                <a:solidFill>
                  <a:srgbClr val="FF33CC"/>
                </a:solidFill>
              </a:rPr>
              <a:t>теле-</a:t>
            </a:r>
            <a:r>
              <a:rPr lang="uk-UA" sz="1800" dirty="0" smtClean="0">
                <a:solidFill>
                  <a:srgbClr val="FF33CC"/>
                </a:solidFill>
              </a:rPr>
              <a:t> проект в старшій А групі(вих.  </a:t>
            </a:r>
            <a:r>
              <a:rPr lang="uk-UA" sz="1800" dirty="0" err="1" smtClean="0">
                <a:solidFill>
                  <a:srgbClr val="FF33CC"/>
                </a:solidFill>
              </a:rPr>
              <a:t>Тіщенко</a:t>
            </a:r>
            <a:r>
              <a:rPr lang="uk-UA" sz="1800" dirty="0" smtClean="0">
                <a:solidFill>
                  <a:srgbClr val="FF33CC"/>
                </a:solidFill>
              </a:rPr>
              <a:t> М.І.</a:t>
            </a:r>
            <a:br>
              <a:rPr lang="uk-UA" sz="1800" dirty="0" smtClean="0">
                <a:solidFill>
                  <a:srgbClr val="FF33CC"/>
                </a:solidFill>
              </a:rPr>
            </a:br>
            <a:r>
              <a:rPr lang="uk-UA" sz="1800" dirty="0" smtClean="0">
                <a:solidFill>
                  <a:srgbClr val="FF33CC"/>
                </a:solidFill>
              </a:rPr>
              <a:t>та  практичні заняття в ІІ молодшій Б та групі раннього віку                                ( вих. </a:t>
            </a:r>
            <a:r>
              <a:rPr lang="uk-UA" sz="1800" dirty="0" err="1" smtClean="0">
                <a:solidFill>
                  <a:srgbClr val="FF33CC"/>
                </a:solidFill>
              </a:rPr>
              <a:t>Яровенчук</a:t>
            </a:r>
            <a:r>
              <a:rPr lang="uk-UA" sz="1800" dirty="0" smtClean="0">
                <a:solidFill>
                  <a:srgbClr val="FF33CC"/>
                </a:solidFill>
              </a:rPr>
              <a:t> В.С. та Михайлова А.В.)</a:t>
            </a:r>
            <a:endParaRPr lang="ru-RU" sz="1800" dirty="0">
              <a:solidFill>
                <a:srgbClr val="FF33CC"/>
              </a:solidFill>
            </a:endParaRPr>
          </a:p>
        </p:txBody>
      </p:sp>
      <p:pic>
        <p:nvPicPr>
          <p:cNvPr id="6" name="Содержимое 5" descr="теле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3543300" cy="4724400"/>
          </a:xfrm>
        </p:spPr>
      </p:pic>
      <p:pic>
        <p:nvPicPr>
          <p:cNvPr id="7170" name="Picture 2" descr="D:\фото 2019-2020\робота з батьками\IMG_20191127_164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142984"/>
            <a:ext cx="3642872" cy="2732154"/>
          </a:xfrm>
          <a:prstGeom prst="rect">
            <a:avLst/>
          </a:prstGeom>
          <a:noFill/>
        </p:spPr>
      </p:pic>
      <p:pic>
        <p:nvPicPr>
          <p:cNvPr id="7171" name="Picture 3" descr="D:\фото 2019-2020\робота з батьками\IMG_20191112_1640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071942"/>
            <a:ext cx="3479800" cy="2609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071670" y="357166"/>
            <a:ext cx="4290556" cy="639762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FF33CC"/>
                </a:solidFill>
              </a:rPr>
              <a:t>Майстер-класи батьків для дітей </a:t>
            </a:r>
            <a:r>
              <a:rPr lang="uk-UA" dirty="0" err="1" smtClean="0">
                <a:solidFill>
                  <a:srgbClr val="FF33CC"/>
                </a:solidFill>
              </a:rPr>
              <a:t>“Місто</a:t>
            </a:r>
            <a:r>
              <a:rPr lang="uk-UA" dirty="0" smtClean="0">
                <a:solidFill>
                  <a:srgbClr val="FF33CC"/>
                </a:solidFill>
              </a:rPr>
              <a:t> </a:t>
            </a:r>
            <a:r>
              <a:rPr lang="uk-UA" dirty="0" err="1" smtClean="0">
                <a:solidFill>
                  <a:srgbClr val="FF33CC"/>
                </a:solidFill>
              </a:rPr>
              <a:t>майстрів”</a:t>
            </a:r>
            <a:endParaRPr lang="ru-RU" dirty="0">
              <a:solidFill>
                <a:srgbClr val="FF33CC"/>
              </a:solidFill>
            </a:endParaRPr>
          </a:p>
        </p:txBody>
      </p:sp>
      <p:pic>
        <p:nvPicPr>
          <p:cNvPr id="14" name="Содержимое 13" descr="зачіски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786182" y="4143380"/>
            <a:ext cx="3219448" cy="2414586"/>
          </a:xfrm>
        </p:spPr>
      </p:pic>
      <p:pic>
        <p:nvPicPr>
          <p:cNvPr id="13" name="Содержимое 12" descr="діти і майстрині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000108"/>
            <a:ext cx="4098924" cy="3074193"/>
          </a:xfrm>
        </p:spPr>
      </p:pic>
      <p:pic>
        <p:nvPicPr>
          <p:cNvPr id="6146" name="Picture 2" descr="C:\Users\Admin\Desktop\звіт директора\дігіч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37828">
            <a:off x="357158" y="4143380"/>
            <a:ext cx="3271635" cy="2453726"/>
          </a:xfrm>
          <a:prstGeom prst="rect">
            <a:avLst/>
          </a:prstGeom>
          <a:noFill/>
        </p:spPr>
      </p:pic>
      <p:pic>
        <p:nvPicPr>
          <p:cNvPr id="6147" name="Picture 3" descr="C:\Users\Admin\Desktop\звіт директора\дігіч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071546"/>
            <a:ext cx="2131644" cy="28421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85728"/>
            <a:ext cx="8786842" cy="63976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1600" dirty="0" smtClean="0">
                <a:solidFill>
                  <a:srgbClr val="FF33CC"/>
                </a:solidFill>
              </a:rPr>
              <a:t>Семінари-практикуми з батьками ІІ молодшої А та середньої Б груп (вих. </a:t>
            </a:r>
            <a:r>
              <a:rPr lang="uk-UA" sz="1600" dirty="0" err="1" smtClean="0">
                <a:solidFill>
                  <a:srgbClr val="FF33CC"/>
                </a:solidFill>
              </a:rPr>
              <a:t>Мітєрєва</a:t>
            </a:r>
            <a:r>
              <a:rPr lang="uk-UA" sz="1600" dirty="0" smtClean="0">
                <a:solidFill>
                  <a:srgbClr val="FF33CC"/>
                </a:solidFill>
              </a:rPr>
              <a:t> Я.О.. </a:t>
            </a:r>
            <a:r>
              <a:rPr lang="uk-UA" sz="1600" dirty="0" err="1" smtClean="0">
                <a:solidFill>
                  <a:srgbClr val="FF33CC"/>
                </a:solidFill>
              </a:rPr>
              <a:t>Андрющенко</a:t>
            </a:r>
            <a:r>
              <a:rPr lang="uk-UA" sz="1600" dirty="0" smtClean="0">
                <a:solidFill>
                  <a:srgbClr val="FF33CC"/>
                </a:solidFill>
              </a:rPr>
              <a:t> В.А.) та тренінг з батьками (пр. психолог Бабенко А.В.)</a:t>
            </a:r>
            <a:endParaRPr lang="ru-RU" sz="1600" dirty="0">
              <a:solidFill>
                <a:srgbClr val="FF33CC"/>
              </a:solidFill>
            </a:endParaRPr>
          </a:p>
        </p:txBody>
      </p:sp>
      <p:pic>
        <p:nvPicPr>
          <p:cNvPr id="7" name="Содержимое 6" descr="Мітєрєв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71547"/>
            <a:ext cx="3714776" cy="2786082"/>
          </a:xfrm>
        </p:spPr>
      </p:pic>
      <p:pic>
        <p:nvPicPr>
          <p:cNvPr id="8" name="Содержимое 7" descr="Андрющенко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29322" y="1428736"/>
            <a:ext cx="2956322" cy="3941762"/>
          </a:xfrm>
        </p:spPr>
      </p:pic>
      <p:pic>
        <p:nvPicPr>
          <p:cNvPr id="40962" name="Picture 2" descr="C:\Users\Admin\Desktop\звіт директора\психолог з батькам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857628"/>
            <a:ext cx="3810005" cy="28575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071670" y="642918"/>
            <a:ext cx="47863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ОСВІТНІЙ РІВЕНЬ ПЕДАГОГІВ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571876"/>
            <a:ext cx="461486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928794" y="1571612"/>
          <a:ext cx="5429288" cy="1261872"/>
        </p:xfrm>
        <a:graphic>
          <a:graphicData uri="http://schemas.openxmlformats.org/drawingml/2006/table">
            <a:tbl>
              <a:tblPr/>
              <a:tblGrid>
                <a:gridCol w="801640"/>
                <a:gridCol w="2637044"/>
                <a:gridCol w="938620"/>
                <a:gridCol w="1051984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Освітній рівень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66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201</a:t>
                      </a: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Повна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вища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освіта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13(87%)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>
                          <a:latin typeface="Times New Roman"/>
                          <a:ea typeface="Calibri"/>
                          <a:cs typeface="Times New Roman"/>
                        </a:rPr>
                        <a:t>13( 93%)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Базова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вища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освіта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2(13%)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1( 7%)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 </a:t>
            </a:r>
            <a:r>
              <a:rPr lang="uk-UA" sz="2200" dirty="0" smtClean="0">
                <a:solidFill>
                  <a:srgbClr val="0033CC"/>
                </a:solidFill>
              </a:rPr>
              <a:t>Поповнення матеріально-технічного забезпечення ДНЗ № 30 </a:t>
            </a:r>
            <a:r>
              <a:rPr lang="uk-UA" sz="2200" dirty="0" err="1" smtClean="0">
                <a:solidFill>
                  <a:srgbClr val="0033CC"/>
                </a:solidFill>
              </a:rPr>
              <a:t>“Краплинка”</a:t>
            </a:r>
            <a:endParaRPr lang="ru-RU" sz="2200" dirty="0">
              <a:solidFill>
                <a:srgbClr val="0033CC"/>
              </a:solidFill>
            </a:endParaRPr>
          </a:p>
        </p:txBody>
      </p:sp>
      <p:pic>
        <p:nvPicPr>
          <p:cNvPr id="10" name="Содержимое 9" descr="обладання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11" name="Содержимое 10" descr="звіт директора 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4429132"/>
            <a:ext cx="2762270" cy="2071702"/>
          </a:xfrm>
        </p:spPr>
      </p:pic>
      <p:pic>
        <p:nvPicPr>
          <p:cNvPr id="9217" name="Picture 1" descr="C:\Users\Admin\Desktop\звіт директора\обладання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28736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rgbClr val="0033CC"/>
                </a:solidFill>
              </a:rPr>
              <a:t>Мобільний стенд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err="1" smtClean="0">
                <a:solidFill>
                  <a:srgbClr val="FF33CC"/>
                </a:solidFill>
              </a:rPr>
              <a:t>“Дошка</a:t>
            </a:r>
            <a:r>
              <a:rPr lang="uk-UA" sz="2800" dirty="0" smtClean="0">
                <a:solidFill>
                  <a:srgbClr val="FF33CC"/>
                </a:solidFill>
              </a:rPr>
              <a:t> пошани </a:t>
            </a:r>
            <a:r>
              <a:rPr lang="uk-UA" sz="2800" dirty="0" err="1" smtClean="0">
                <a:solidFill>
                  <a:srgbClr val="FF33CC"/>
                </a:solidFill>
              </a:rPr>
              <a:t>батьків”</a:t>
            </a:r>
            <a:endParaRPr lang="ru-RU" sz="2800" dirty="0">
              <a:solidFill>
                <a:srgbClr val="FF33CC"/>
              </a:solidFill>
            </a:endParaRPr>
          </a:p>
        </p:txBody>
      </p:sp>
      <p:pic>
        <p:nvPicPr>
          <p:cNvPr id="10" name="Содержимое 9" descr="вересень 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2832311" cy="3757626"/>
          </a:xfrm>
        </p:spPr>
      </p:pic>
      <p:pic>
        <p:nvPicPr>
          <p:cNvPr id="11" name="Содержимое 10" descr="zhovten_201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5074" y="2928934"/>
            <a:ext cx="2794735" cy="3757626"/>
          </a:xfrm>
        </p:spPr>
      </p:pic>
      <p:pic>
        <p:nvPicPr>
          <p:cNvPr id="5122" name="Picture 2" descr="C:\Users\Admin\Desktop\звіт директора\zima_2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428868"/>
            <a:ext cx="3006765" cy="3924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Ефективна робота вихователів інклюзивних груп  ДНЗ № 30</a:t>
            </a:r>
            <a:endParaRPr lang="ru-RU" sz="32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D:\фото 2019-2020\ЛЕГО ст Б\IMG-f83870a37d8e52e145d4e213e452db2f-V.jpg"/>
          <p:cNvPicPr>
            <a:picLocks noChangeAspect="1" noChangeArrowheads="1"/>
          </p:cNvPicPr>
          <p:nvPr/>
        </p:nvPicPr>
        <p:blipFill>
          <a:blip r:embed="rId2">
            <a:lum bright="29000" contrast="34000"/>
          </a:blip>
          <a:srcRect/>
          <a:stretch>
            <a:fillRect/>
          </a:stretch>
        </p:blipFill>
        <p:spPr bwMode="auto">
          <a:xfrm>
            <a:off x="428596" y="1643050"/>
            <a:ext cx="4020792" cy="3015594"/>
          </a:xfrm>
          <a:prstGeom prst="rect">
            <a:avLst/>
          </a:prstGeom>
          <a:noFill/>
        </p:spPr>
      </p:pic>
      <p:pic>
        <p:nvPicPr>
          <p:cNvPr id="8" name="Содержимое 7" descr="IMG_20200114_101136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lum bright="9000" contrast="16000"/>
          </a:blip>
          <a:stretch>
            <a:fillRect/>
          </a:stretch>
        </p:blipFill>
        <p:spPr>
          <a:xfrm>
            <a:off x="4500562" y="3286124"/>
            <a:ext cx="4343400" cy="325755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928662" y="5286388"/>
            <a:ext cx="7358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1-2015 р.;  2-2016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,3-2017 р., 4-2018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 5-2019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Диаграмма 10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728667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Диаграмма 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2" y="463550"/>
            <a:ext cx="7748615" cy="553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357422" y="285728"/>
            <a:ext cx="58829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92963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Інформація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929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здійснені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заходи по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підготовці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ДНЗ № 30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929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нового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2020/2021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навчального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року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92963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враховано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період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вересня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року по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серпень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2020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року)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92963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286116" y="6357958"/>
            <a:ext cx="26432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92963" algn="l"/>
              </a:tabLst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Всього : </a:t>
            </a: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48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uk-UA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036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.31 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грн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0" y="1489452"/>
          <a:ext cx="7191404" cy="4136903"/>
        </p:xfrm>
        <a:graphic>
          <a:graphicData uri="http://schemas.openxmlformats.org/drawingml/2006/table">
            <a:tbl>
              <a:tblPr/>
              <a:tblGrid>
                <a:gridCol w="2213090"/>
                <a:gridCol w="962496"/>
                <a:gridCol w="972902"/>
                <a:gridCol w="1014522"/>
                <a:gridCol w="1014522"/>
                <a:gridCol w="1013872"/>
              </a:tblGrid>
              <a:tr h="17489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Зміст заходів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Сума витрачених коштів і джерела фінансування 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Всього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бюджетні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батьківські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спонсорські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кошти працівників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орг. техніки: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970 </a:t>
                      </a: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970</a:t>
                      </a:r>
                      <a:r>
                        <a:rPr lang="ru-RU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Реконструкція та ремонт :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Встановлення натяжної стелі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10 150 </a:t>
                      </a:r>
                      <a:r>
                        <a:rPr lang="uk-UA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10 150 грн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0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Заміна вікон на металевопластикові: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3 830грн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3 830 грн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системи водопостачання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528.46 грн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528.46 грн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Придбання: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М’який інвентар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1 560 грн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1 560 грн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Література та посібники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3092.40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1390 </a:t>
                      </a:r>
                      <a:r>
                        <a:rPr lang="uk-UA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4 482.40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Іграшки 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2 400 грн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2 400 </a:t>
                      </a:r>
                      <a:r>
                        <a:rPr lang="uk-UA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Антисептичні та дез.засоби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2 150 грн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2 150 </a:t>
                      </a:r>
                      <a:r>
                        <a:rPr lang="uk-UA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Господарчі товари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12 350 грн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12 350 </a:t>
                      </a:r>
                      <a:r>
                        <a:rPr lang="uk-UA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Будівельні матеріали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7 125.45 грн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7 125.45 </a:t>
                      </a:r>
                      <a:r>
                        <a:rPr lang="uk-UA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Безконтактний термометр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2 490 грн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uk-UA" sz="1200" b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2 490 </a:t>
                      </a:r>
                      <a:r>
                        <a:rPr lang="uk-UA" sz="12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грн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0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Всього: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7 040 грн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37 076.31 грн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2 360 грн</a:t>
                      </a:r>
                      <a:endParaRPr lang="ru-RU" sz="12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48 036.31грн</a:t>
                      </a:r>
                      <a:endParaRPr lang="ru-R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c738c5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7500958" y="4691929"/>
            <a:ext cx="1516250" cy="2166071"/>
          </a:xfrm>
          <a:prstGeom prst="rect">
            <a:avLst/>
          </a:prstGeom>
        </p:spPr>
      </p:pic>
      <p:pic>
        <p:nvPicPr>
          <p:cNvPr id="4" name="Рисунок 3" descr="4c738c5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911" y="246569"/>
            <a:ext cx="1516250" cy="2166071"/>
          </a:xfrm>
          <a:prstGeom prst="rect">
            <a:avLst/>
          </a:prstGeom>
        </p:spPr>
      </p:pic>
      <p:pic>
        <p:nvPicPr>
          <p:cNvPr id="3073" name="Picture 1" descr="C:\Users\Admin\Downloads\колаж.jpg"/>
          <p:cNvPicPr>
            <a:picLocks noChangeAspect="1" noChangeArrowheads="1"/>
          </p:cNvPicPr>
          <p:nvPr/>
        </p:nvPicPr>
        <p:blipFill>
          <a:blip r:embed="rId3">
            <a:lum bright="9000" contrast="24000"/>
          </a:blip>
          <a:srcRect/>
          <a:stretch>
            <a:fillRect/>
          </a:stretch>
        </p:blipFill>
        <p:spPr bwMode="auto">
          <a:xfrm>
            <a:off x="2071670" y="714356"/>
            <a:ext cx="5275154" cy="52530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2376264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33CC"/>
                </a:solidFill>
              </a:rPr>
              <a:t>Дякую  за  увагу!</a:t>
            </a:r>
            <a:endParaRPr lang="ru-RU" b="1" dirty="0">
              <a:solidFill>
                <a:srgbClr val="FF33CC"/>
              </a:solidFill>
            </a:endParaRPr>
          </a:p>
        </p:txBody>
      </p:sp>
      <p:pic>
        <p:nvPicPr>
          <p:cNvPr id="12" name="Рисунок 11" descr="4c738c5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260099" y="-262484"/>
            <a:ext cx="1516250" cy="2166071"/>
          </a:xfrm>
          <a:prstGeom prst="rect">
            <a:avLst/>
          </a:prstGeom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85720" y="2143116"/>
            <a:ext cx="8686800" cy="3384376"/>
          </a:xfrm>
        </p:spPr>
        <p:txBody>
          <a:bodyPr>
            <a:normAutofit/>
          </a:bodyPr>
          <a:lstStyle/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b="1" dirty="0" smtClean="0">
                <a:solidFill>
                  <a:srgbClr val="0070C0"/>
                </a:solidFill>
              </a:rPr>
              <a:t> </a:t>
            </a:r>
            <a:endParaRPr lang="ru-RU" sz="1800" dirty="0"/>
          </a:p>
        </p:txBody>
      </p:sp>
      <p:pic>
        <p:nvPicPr>
          <p:cNvPr id="5" name="Picture 7" descr="капитошка2"/>
          <p:cNvPicPr>
            <a:picLocks noChangeAspect="1" noChangeArrowheads="1"/>
          </p:cNvPicPr>
          <p:nvPr/>
        </p:nvPicPr>
        <p:blipFill>
          <a:blip r:embed="rId3" cstate="print"/>
          <a:srcRect l="19048" r="11064" b="10109"/>
          <a:stretch>
            <a:fillRect/>
          </a:stretch>
        </p:blipFill>
        <p:spPr>
          <a:xfrm rot="909405">
            <a:off x="2961999" y="2394567"/>
            <a:ext cx="3116306" cy="28321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571604" y="357166"/>
            <a:ext cx="5786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КВАЛІФІКАЦІЙНИЙ РІВЕНЬ ПЕДАГОГІВ ДНЗ №30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728" y="1357298"/>
          <a:ext cx="7215239" cy="2370328"/>
        </p:xfrm>
        <a:graphic>
          <a:graphicData uri="http://schemas.openxmlformats.org/drawingml/2006/table">
            <a:tbl>
              <a:tblPr/>
              <a:tblGrid>
                <a:gridCol w="845836"/>
                <a:gridCol w="988317"/>
                <a:gridCol w="1027518"/>
                <a:gridCol w="988317"/>
                <a:gridCol w="1022994"/>
                <a:gridCol w="1118735"/>
                <a:gridCol w="122352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Спеціаліст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вищої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категорії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Спеціаліст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І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категорії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Спеціаліст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ІІ категорії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Спеціаліст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 8 або 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 тарифний розряд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Звання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«вихователь-методист»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2018-2019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4(27%)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4( 27%)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2(13%)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3( 20%)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2( 13%)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3( 20%)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2019-2020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5( 36%)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latin typeface="Times New Roman"/>
                          <a:ea typeface="Calibri"/>
                          <a:cs typeface="Times New Roman"/>
                        </a:rPr>
                        <a:t>3( 21%)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3( 21%)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2( 14%)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1(8%)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latin typeface="Times New Roman"/>
                          <a:ea typeface="Calibri"/>
                          <a:cs typeface="Times New Roman"/>
                        </a:rPr>
                        <a:t>3(21%)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77" name="Диаграмма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857628"/>
            <a:ext cx="57435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428736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Друк практичних </a:t>
            </a:r>
            <a:r>
              <a:rPr lang="uk-UA" sz="2400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наробок</a:t>
            </a:r>
            <a:r>
              <a:rPr lang="uk-UA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педагогів ДНЗ № 30 у фахових періодичних виданнях</a:t>
            </a:r>
            <a:endParaRPr lang="ru-RU" sz="2400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16" descr="IMG_20200615_160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1571612"/>
            <a:ext cx="2095501" cy="2928958"/>
          </a:xfrm>
        </p:spPr>
      </p:pic>
      <p:pic>
        <p:nvPicPr>
          <p:cNvPr id="4098" name="Picture 2" descr="C:\Users\Admin\Desktop\фото до звіту\Шарапа В Д.jpg"/>
          <p:cNvPicPr>
            <a:picLocks noChangeAspect="1" noChangeArrowheads="1"/>
          </p:cNvPicPr>
          <p:nvPr/>
        </p:nvPicPr>
        <p:blipFill>
          <a:blip r:embed="rId3" cstate="print"/>
          <a:srcRect l="13565" t="21937" r="11827" b="3667"/>
          <a:stretch>
            <a:fillRect/>
          </a:stretch>
        </p:blipFill>
        <p:spPr bwMode="auto">
          <a:xfrm>
            <a:off x="2928926" y="4286256"/>
            <a:ext cx="1816722" cy="2147058"/>
          </a:xfrm>
          <a:prstGeom prst="rect">
            <a:avLst/>
          </a:prstGeom>
          <a:noFill/>
        </p:spPr>
      </p:pic>
      <p:pic>
        <p:nvPicPr>
          <p:cNvPr id="4099" name="Picture 3" descr="D:\фото 17-18\фото педагогів ДНЗ № 30\Мітєрєва Я.О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38714">
            <a:off x="439177" y="4152332"/>
            <a:ext cx="2096739" cy="2320651"/>
          </a:xfrm>
          <a:prstGeom prst="rect">
            <a:avLst/>
          </a:prstGeom>
          <a:noFill/>
        </p:spPr>
      </p:pic>
      <p:pic>
        <p:nvPicPr>
          <p:cNvPr id="4101" name="Picture 5" descr="D:\фото 17-18\фото педагогів ДНЗ № 30\Терещенко Л.П..JPG"/>
          <p:cNvPicPr>
            <a:picLocks noChangeAspect="1" noChangeArrowheads="1"/>
          </p:cNvPicPr>
          <p:nvPr/>
        </p:nvPicPr>
        <p:blipFill>
          <a:blip r:embed="rId5" cstate="print"/>
          <a:srcRect l="3580" r="3580"/>
          <a:stretch>
            <a:fillRect/>
          </a:stretch>
        </p:blipFill>
        <p:spPr bwMode="auto">
          <a:xfrm>
            <a:off x="470675" y="1611161"/>
            <a:ext cx="2025367" cy="2066388"/>
          </a:xfrm>
          <a:prstGeom prst="rect">
            <a:avLst/>
          </a:prstGeom>
          <a:noFill/>
        </p:spPr>
      </p:pic>
      <p:pic>
        <p:nvPicPr>
          <p:cNvPr id="4102" name="Picture 6" descr="D:\фото 17-18\фото педагогів ДНЗ № 30\Саковська О.О..jp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 rot="525808">
            <a:off x="5793486" y="4349616"/>
            <a:ext cx="1931655" cy="2115993"/>
          </a:xfrm>
          <a:prstGeom prst="rect">
            <a:avLst/>
          </a:prstGeom>
          <a:noFill/>
        </p:spPr>
      </p:pic>
      <p:pic>
        <p:nvPicPr>
          <p:cNvPr id="4104" name="Picture 8" descr="D:\фото 17-18\фото педагогів ДНЗ № 30\Тіщенко М І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47307">
            <a:off x="6286512" y="1714488"/>
            <a:ext cx="2085069" cy="2147048"/>
          </a:xfrm>
          <a:prstGeom prst="rect">
            <a:avLst/>
          </a:prstGeom>
          <a:noFill/>
        </p:spPr>
      </p:pic>
      <p:pic>
        <p:nvPicPr>
          <p:cNvPr id="3074" name="Picture 2" descr="C:\Users\Admin\Desktop\звіт директора\IMG_20200615_1602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2644558" y="-14501938"/>
            <a:ext cx="2988900" cy="3985200"/>
          </a:xfrm>
          <a:prstGeom prst="rect">
            <a:avLst/>
          </a:prstGeom>
          <a:noFill/>
        </p:spPr>
      </p:pic>
      <p:pic>
        <p:nvPicPr>
          <p:cNvPr id="3075" name="Picture 3" descr="C:\Users\Admin\Desktop\звіт директора\IMG_20200615_16023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10287000" y="-16383000"/>
            <a:ext cx="8297100" cy="1106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Висвітлення подій з життя ДНЗ № 30  на </a:t>
            </a:r>
            <a:r>
              <a:rPr lang="uk-UA" sz="27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веб-сайті</a:t>
            </a:r>
            <a:r>
              <a:rPr lang="uk-UA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 2019-2020 </a:t>
            </a:r>
            <a:r>
              <a:rPr lang="uk-UA" sz="27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 smtClean="0">
                <a:solidFill>
                  <a:srgbClr val="0033CC"/>
                </a:solidFill>
              </a:rPr>
              <a:t>.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5" name="Содержимое 4" descr="IMG_20190620_09083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01021" y="1714500"/>
            <a:ext cx="4118121" cy="4724400"/>
          </a:xfrm>
        </p:spPr>
      </p:pic>
      <p:pic>
        <p:nvPicPr>
          <p:cNvPr id="22529" name="Picture 1" descr="D:\фото 2019-2020\Масляна\старша 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7220">
            <a:off x="208983" y="3305233"/>
            <a:ext cx="2167504" cy="1625628"/>
          </a:xfrm>
          <a:prstGeom prst="rect">
            <a:avLst/>
          </a:prstGeom>
          <a:noFill/>
        </p:spPr>
      </p:pic>
      <p:pic>
        <p:nvPicPr>
          <p:cNvPr id="22530" name="Picture 2" descr="D:\фото 2019-2020\розвага до Дня знань\та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0213">
            <a:off x="271817" y="1253066"/>
            <a:ext cx="2309224" cy="1731918"/>
          </a:xfrm>
          <a:prstGeom prst="rect">
            <a:avLst/>
          </a:prstGeom>
          <a:noFill/>
        </p:spPr>
      </p:pic>
      <p:pic>
        <p:nvPicPr>
          <p:cNvPr id="22531" name="Picture 3" descr="D:\фото 2019-2020\спортивне свято Мітєрєва\спорт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14496">
            <a:off x="6643702" y="1428736"/>
            <a:ext cx="2309362" cy="1732022"/>
          </a:xfrm>
          <a:prstGeom prst="rect">
            <a:avLst/>
          </a:prstGeom>
          <a:noFill/>
        </p:spPr>
      </p:pic>
      <p:pic>
        <p:nvPicPr>
          <p:cNvPr id="22532" name="Picture 4" descr="D:\фото 2019-2020\театралізація Шарапа\оркестр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01476">
            <a:off x="281492" y="5142085"/>
            <a:ext cx="2095874" cy="1551090"/>
          </a:xfrm>
          <a:prstGeom prst="rect">
            <a:avLst/>
          </a:prstGeom>
          <a:noFill/>
        </p:spPr>
      </p:pic>
      <p:pic>
        <p:nvPicPr>
          <p:cNvPr id="22533" name="Picture 5" descr="D:\фото 2019-2020\старша А Мавка\діти і бать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414800">
            <a:off x="6572264" y="3357562"/>
            <a:ext cx="2298089" cy="1616746"/>
          </a:xfrm>
          <a:prstGeom prst="rect">
            <a:avLst/>
          </a:prstGeom>
          <a:noFill/>
        </p:spPr>
      </p:pic>
      <p:pic>
        <p:nvPicPr>
          <p:cNvPr id="22534" name="Picture 6" descr="D:\фото 2019-2020\економічне виховання\IMG_20200114_1015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8070">
            <a:off x="6572264" y="5000636"/>
            <a:ext cx="2190765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 </a:t>
            </a:r>
            <a:r>
              <a:rPr lang="uk-UA" sz="2400" b="1" dirty="0" smtClean="0">
                <a:solidFill>
                  <a:srgbClr val="FF33CC"/>
                </a:solidFill>
              </a:rPr>
              <a:t>Відкриті перегляди  </a:t>
            </a:r>
            <a:br>
              <a:rPr lang="uk-UA" sz="2400" b="1" dirty="0" smtClean="0">
                <a:solidFill>
                  <a:srgbClr val="FF33CC"/>
                </a:solidFill>
              </a:rPr>
            </a:br>
            <a:r>
              <a:rPr lang="uk-UA" sz="2400" b="1" dirty="0" smtClean="0">
                <a:solidFill>
                  <a:srgbClr val="FF33CC"/>
                </a:solidFill>
              </a:rPr>
              <a:t/>
            </a:r>
            <a:br>
              <a:rPr lang="uk-UA" sz="2400" b="1" dirty="0" smtClean="0">
                <a:solidFill>
                  <a:srgbClr val="FF33CC"/>
                </a:solidFill>
              </a:rPr>
            </a:br>
            <a:r>
              <a:rPr lang="uk-UA" sz="2400" b="1" dirty="0" smtClean="0">
                <a:solidFill>
                  <a:srgbClr val="FF33CC"/>
                </a:solidFill>
              </a:rPr>
              <a:t> в рамках розгляду пріоритетних завдань</a:t>
            </a:r>
            <a:endParaRPr lang="ru-RU" sz="2400" b="1" dirty="0">
              <a:solidFill>
                <a:srgbClr val="FF33CC"/>
              </a:solidFill>
            </a:endParaRPr>
          </a:p>
        </p:txBody>
      </p:sp>
      <p:pic>
        <p:nvPicPr>
          <p:cNvPr id="15" name="Содержимое 14" descr="конструювання середня б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43240" y="4357694"/>
            <a:ext cx="3060700" cy="2295525"/>
          </a:xfrm>
        </p:spPr>
      </p:pic>
      <p:pic>
        <p:nvPicPr>
          <p:cNvPr id="16" name="Содержимое 15" descr="констр молодша б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5074" y="1571612"/>
            <a:ext cx="2732504" cy="3643338"/>
          </a:xfrm>
        </p:spPr>
      </p:pic>
      <p:sp>
        <p:nvSpPr>
          <p:cNvPr id="10" name="Прямоугольник 9"/>
          <p:cNvSpPr/>
          <p:nvPr/>
        </p:nvSpPr>
        <p:spPr>
          <a:xfrm>
            <a:off x="3214678" y="1857364"/>
            <a:ext cx="2857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rgbClr val="0033CC"/>
                </a:solidFill>
              </a:rPr>
              <a:t> конструювання з вихованцями молодшої Б( вих. </a:t>
            </a:r>
            <a:r>
              <a:rPr lang="uk-UA" dirty="0" err="1" smtClean="0">
                <a:solidFill>
                  <a:srgbClr val="0033CC"/>
                </a:solidFill>
              </a:rPr>
              <a:t>Яровенчук</a:t>
            </a:r>
            <a:r>
              <a:rPr lang="uk-UA" dirty="0" smtClean="0">
                <a:solidFill>
                  <a:srgbClr val="0033CC"/>
                </a:solidFill>
              </a:rPr>
              <a:t> В.С.), середньої Б( вих. </a:t>
            </a:r>
            <a:r>
              <a:rPr lang="uk-UA" dirty="0" err="1" smtClean="0">
                <a:solidFill>
                  <a:srgbClr val="0033CC"/>
                </a:solidFill>
              </a:rPr>
              <a:t>Березницька</a:t>
            </a:r>
            <a:r>
              <a:rPr lang="uk-UA" dirty="0" smtClean="0">
                <a:solidFill>
                  <a:srgbClr val="0033CC"/>
                </a:solidFill>
              </a:rPr>
              <a:t> О.В.) та старшої Б </a:t>
            </a:r>
          </a:p>
          <a:p>
            <a:pPr algn="ctr"/>
            <a:r>
              <a:rPr lang="uk-UA" dirty="0" smtClean="0">
                <a:solidFill>
                  <a:srgbClr val="0033CC"/>
                </a:solidFill>
              </a:rPr>
              <a:t>( вих. </a:t>
            </a:r>
            <a:r>
              <a:rPr lang="uk-UA" dirty="0" err="1" smtClean="0">
                <a:solidFill>
                  <a:srgbClr val="0033CC"/>
                </a:solidFill>
              </a:rPr>
              <a:t>Шарапа</a:t>
            </a:r>
            <a:r>
              <a:rPr lang="uk-UA" dirty="0" smtClean="0">
                <a:solidFill>
                  <a:srgbClr val="0033CC"/>
                </a:solidFill>
              </a:rPr>
              <a:t> В.Д.)груп 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4098" name="Picture 2" descr="C:\Users\Admin\Desktop\звіт директора\констр старша 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2781000" cy="370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357422" y="642918"/>
            <a:ext cx="4290556" cy="639762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Проведення міського заходу:</a:t>
            </a:r>
          </a:p>
          <a:p>
            <a:pPr algn="ctr"/>
            <a:r>
              <a:rPr lang="uk-UA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майстер-класу  на тему </a:t>
            </a:r>
            <a:r>
              <a:rPr lang="uk-UA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“Сучасні</a:t>
            </a:r>
            <a:r>
              <a:rPr lang="uk-UA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підходи до організації художньої праці  </a:t>
            </a:r>
            <a:r>
              <a:rPr lang="uk-UA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дошкільників”</a:t>
            </a:r>
            <a:endParaRPr lang="uk-UA" dirty="0" smtClean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Вихователем </a:t>
            </a:r>
            <a:r>
              <a:rPr lang="uk-UA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Березницькою</a:t>
            </a:r>
            <a:r>
              <a:rPr lang="uk-UA" sz="1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О.В.</a:t>
            </a:r>
            <a:endParaRPr lang="ru-RU" sz="1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9" name="Содержимое 8" descr="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786058"/>
            <a:ext cx="4289425" cy="3217069"/>
          </a:xfr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Річні завдання ДНЗ № 30</a:t>
            </a:r>
            <a:br>
              <a:rPr lang="uk-UA" sz="32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 2019-2020 </a:t>
            </a:r>
            <a:r>
              <a:rPr lang="uk-UA" sz="3200" dirty="0" err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32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2357430"/>
            <a:ext cx="8686800" cy="372269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dirty="0" smtClean="0"/>
              <a:t>удосконалити систему  психолого-педагогічного супроводу спільної роботи  педагогів та родин вихованців;</a:t>
            </a:r>
            <a:endParaRPr lang="ru-RU" dirty="0" smtClean="0"/>
          </a:p>
          <a:p>
            <a:pPr lvl="0"/>
            <a:r>
              <a:rPr lang="uk-UA" dirty="0" smtClean="0"/>
              <a:t>формувати показники життєвих компетентностей дошкільників засобами конструктивної діяльності;</a:t>
            </a:r>
            <a:endParaRPr lang="ru-RU" dirty="0" smtClean="0"/>
          </a:p>
          <a:p>
            <a:pPr lvl="0"/>
            <a:r>
              <a:rPr lang="uk-UA" dirty="0" smtClean="0"/>
              <a:t>сприяти розвитку допитливості та трудових навичок  дошкільників через ознайомлення з природним довкіллям.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200" dirty="0" smtClean="0">
                <a:solidFill>
                  <a:srgbClr val="0033CC"/>
                </a:solidFill>
              </a:rPr>
              <a:t>Підвищення фахового рівня педагогів під час інтерактивних форм роботи під керівництвом вихователя-методиста </a:t>
            </a:r>
            <a:r>
              <a:rPr lang="uk-UA" sz="2200" dirty="0" smtClean="0">
                <a:solidFill>
                  <a:srgbClr val="CC0066"/>
                </a:solidFill>
              </a:rPr>
              <a:t>Терещенко Л.П</a:t>
            </a:r>
            <a:r>
              <a:rPr lang="uk-UA" dirty="0" smtClean="0">
                <a:solidFill>
                  <a:srgbClr val="CC0066"/>
                </a:solidFill>
              </a:rPr>
              <a:t>.</a:t>
            </a:r>
            <a:endParaRPr lang="ru-RU" dirty="0">
              <a:solidFill>
                <a:srgbClr val="CC0066"/>
              </a:solidFill>
            </a:endParaRPr>
          </a:p>
        </p:txBody>
      </p:sp>
      <p:pic>
        <p:nvPicPr>
          <p:cNvPr id="7" name="Содержимое 6" descr="мова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4000" contrast="19000"/>
          </a:blip>
          <a:stretch>
            <a:fillRect/>
          </a:stretch>
        </p:blipFill>
        <p:spPr>
          <a:xfrm>
            <a:off x="285719" y="1571612"/>
            <a:ext cx="4762533" cy="3571900"/>
          </a:xfrm>
        </p:spPr>
      </p:pic>
      <p:pic>
        <p:nvPicPr>
          <p:cNvPr id="8" name="Содержимое 7" descr="IMG-26480153409fe307d921b4f36513d464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500174"/>
            <a:ext cx="3460764" cy="2595573"/>
          </a:xfrm>
        </p:spPr>
      </p:pic>
      <p:pic>
        <p:nvPicPr>
          <p:cNvPr id="41986" name="Picture 2" descr="D:\фото 2019-2020\робота з педагогами\семінар.jpg"/>
          <p:cNvPicPr>
            <a:picLocks noChangeAspect="1" noChangeArrowheads="1"/>
          </p:cNvPicPr>
          <p:nvPr/>
        </p:nvPicPr>
        <p:blipFill>
          <a:blip r:embed="rId4" cstate="print">
            <a:lum bright="12000" contrast="16000"/>
          </a:blip>
          <a:srcRect/>
          <a:stretch>
            <a:fillRect/>
          </a:stretch>
        </p:blipFill>
        <p:spPr bwMode="auto">
          <a:xfrm>
            <a:off x="5143504" y="4214818"/>
            <a:ext cx="3357120" cy="25178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1048</Words>
  <Application>Microsoft Office PowerPoint</Application>
  <PresentationFormat>Экран (4:3)</PresentationFormat>
  <Paragraphs>384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Слайд 3</vt:lpstr>
      <vt:lpstr>Друк практичних наробок педагогів ДНЗ № 30 у фахових періодичних виданнях</vt:lpstr>
      <vt:lpstr>Висвітлення подій з життя ДНЗ № 30  на веб-сайті   у 2019-2020 н.р.</vt:lpstr>
      <vt:lpstr> Відкриті перегляди     в рамках розгляду пріоритетних завдань</vt:lpstr>
      <vt:lpstr>Слайд 7</vt:lpstr>
      <vt:lpstr>Річні завдання ДНЗ № 30 на 2019-2020 н.р.</vt:lpstr>
      <vt:lpstr>Підвищення фахового рівня педагогів під час інтерактивних форм роботи під керівництвом вихователя-методиста Терещенко Л.П.</vt:lpstr>
      <vt:lpstr>Активна участь педагогів в роботі    над єдиною методичною проблемою:   «Створення належних умов для всебічного розвитку дітей дошкільного віку під час різних видів діяльності через впровадження педагогічної спадщини В. О. Сухомлинського» </vt:lpstr>
      <vt:lpstr>Слайд 11</vt:lpstr>
      <vt:lpstr>Слайд 12</vt:lpstr>
      <vt:lpstr>Слайд 13</vt:lpstr>
      <vt:lpstr>Слайд 14</vt:lpstr>
      <vt:lpstr>Слайд 15</vt:lpstr>
      <vt:lpstr>Слайд 16</vt:lpstr>
      <vt:lpstr> теле- проект в старшій А групі(вих.  Тіщенко М.І. та  практичні заняття в ІІ молодшій Б та групі раннього віку                                ( вих. Яровенчук В.С. та Михайлова А.В.)</vt:lpstr>
      <vt:lpstr>Слайд 18</vt:lpstr>
      <vt:lpstr>Слайд 19</vt:lpstr>
      <vt:lpstr> Поповнення матеріально-технічного забезпечення ДНЗ № 30 “Краплинка”</vt:lpstr>
      <vt:lpstr>Мобільний стенд  “Дошка пошани батьків”</vt:lpstr>
      <vt:lpstr>  Ефективна робота вихователів інклюзивних груп  ДНЗ № 30</vt:lpstr>
      <vt:lpstr>Слайд 23</vt:lpstr>
      <vt:lpstr>Слайд 24</vt:lpstr>
      <vt:lpstr>Слайд 25</vt:lpstr>
      <vt:lpstr>Слайд 26</vt:lpstr>
      <vt:lpstr>Дякую  за 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101</cp:revision>
  <dcterms:created xsi:type="dcterms:W3CDTF">2014-11-02T20:48:45Z</dcterms:created>
  <dcterms:modified xsi:type="dcterms:W3CDTF">2020-06-16T08:42:09Z</dcterms:modified>
</cp:coreProperties>
</file>