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2021-2022н.р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E6B-4D4F-B5F1-91A22ED9E515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E6B-4D4F-B5F1-91A22ED9E515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FE6B-4D4F-B5F1-91A22ED9E515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FE6B-4D4F-B5F1-91A22ED9E515}"/>
              </c:ext>
            </c:extLst>
          </c:dPt>
          <c:cat>
            <c:strRef>
              <c:f>Лист1!$A$2:$A$5</c:f>
              <c:strCache>
                <c:ptCount val="2"/>
                <c:pt idx="0">
                  <c:v>Повна вища 93%</c:v>
                </c:pt>
                <c:pt idx="1">
                  <c:v>Базова вища освіта 7%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6B-4D4F-B5F1-91A22ED9E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2060"/>
                </a:solidFill>
              </a:rPr>
              <a:t>2021-2022н.р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3D9-4772-A079-AD6090A722A4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3D9-4772-A079-AD6090A722A4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F3D9-4772-A079-AD6090A722A4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F3D9-4772-A079-AD6090A722A4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F3D9-4772-A079-AD6090A722A4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F3D9-4772-A079-AD6090A722A4}"/>
              </c:ext>
            </c:extLst>
          </c:dPt>
          <c:cat>
            <c:strRef>
              <c:f>Лист1!$A$2:$A$7</c:f>
              <c:strCache>
                <c:ptCount val="6"/>
                <c:pt idx="0">
                  <c:v>Спеціаліст вищої категорії 33%</c:v>
                </c:pt>
                <c:pt idx="1">
                  <c:v>Спеціаліст І категорії 16%</c:v>
                </c:pt>
                <c:pt idx="2">
                  <c:v>Спеціаліст ІІ категорії 16%</c:v>
                </c:pt>
                <c:pt idx="3">
                  <c:v>Спеціаліст 16%</c:v>
                </c:pt>
                <c:pt idx="4">
                  <c:v>Звання "вихователь-методист" 22%</c:v>
                </c:pt>
                <c:pt idx="5">
                  <c:v>9 тарифний розряд 8%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0.33</c:v>
                </c:pt>
                <c:pt idx="1">
                  <c:v>0.16</c:v>
                </c:pt>
                <c:pt idx="2">
                  <c:v>0.16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3D9-4772-A079-AD6090A72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DF7-EE76-40DF-ABE5-FA3A66F9931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E0EF-32D2-4137-B4E7-133628210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8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DF7-EE76-40DF-ABE5-FA3A66F9931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E0EF-32D2-4137-B4E7-133628210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9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DF7-EE76-40DF-ABE5-FA3A66F9931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E0EF-32D2-4137-B4E7-133628210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8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DF7-EE76-40DF-ABE5-FA3A66F9931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E0EF-32D2-4137-B4E7-133628210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DF7-EE76-40DF-ABE5-FA3A66F9931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E0EF-32D2-4137-B4E7-133628210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3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DF7-EE76-40DF-ABE5-FA3A66F9931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E0EF-32D2-4137-B4E7-133628210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6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DF7-EE76-40DF-ABE5-FA3A66F9931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E0EF-32D2-4137-B4E7-133628210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5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DF7-EE76-40DF-ABE5-FA3A66F9931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E0EF-32D2-4137-B4E7-133628210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5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DF7-EE76-40DF-ABE5-FA3A66F9931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E0EF-32D2-4137-B4E7-133628210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DF7-EE76-40DF-ABE5-FA3A66F9931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E0EF-32D2-4137-B4E7-133628210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DF7-EE76-40DF-ABE5-FA3A66F9931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E0EF-32D2-4137-B4E7-133628210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7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3DDF7-EE76-40DF-ABE5-FA3A66F9931C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E0EF-32D2-4137-B4E7-133628210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6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1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99607" y="722253"/>
            <a:ext cx="5139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Управління освіти </a:t>
            </a:r>
            <a:r>
              <a:rPr lang="uk-UA" sz="20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Первомайської</a:t>
            </a:r>
            <a:r>
              <a:rPr lang="uk-UA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міської ради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4428" y="1765738"/>
            <a:ext cx="61695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Звіт діяльності</a:t>
            </a:r>
          </a:p>
          <a:p>
            <a:pPr algn="ctr"/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директора ДНз № 30 “краплинка”</a:t>
            </a:r>
          </a:p>
          <a:p>
            <a:pPr algn="ctr"/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Ядвічук І.В.</a:t>
            </a:r>
          </a:p>
          <a:p>
            <a:pPr algn="ctr"/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2021-2022 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н.р.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115280" flipV="1">
            <a:off x="8448374" y="4395843"/>
            <a:ext cx="263451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i="1" dirty="0" smtClean="0">
              <a:solidFill>
                <a:srgbClr val="0033CC"/>
              </a:solidFill>
            </a:endParaRPr>
          </a:p>
          <a:p>
            <a:pPr algn="ctr"/>
            <a:endParaRPr lang="uk-UA" b="1" i="1" dirty="0">
              <a:solidFill>
                <a:srgbClr val="0033CC"/>
              </a:solidFill>
            </a:endParaRPr>
          </a:p>
          <a:p>
            <a:pPr algn="ctr"/>
            <a:endParaRPr lang="uk-UA" b="1" i="1" dirty="0" smtClean="0">
              <a:solidFill>
                <a:srgbClr val="0033CC"/>
              </a:solidFill>
            </a:endParaRPr>
          </a:p>
          <a:p>
            <a:pPr algn="ctr"/>
            <a:endParaRPr lang="uk-UA" b="1" i="1" dirty="0">
              <a:solidFill>
                <a:srgbClr val="0033CC"/>
              </a:solidFill>
            </a:endParaRPr>
          </a:p>
          <a:p>
            <a:pPr algn="ctr"/>
            <a:endParaRPr lang="uk-UA" b="1" i="1" dirty="0" smtClean="0">
              <a:solidFill>
                <a:srgbClr val="0033CC"/>
              </a:solidFill>
            </a:endParaRPr>
          </a:p>
          <a:p>
            <a:pPr algn="ctr"/>
            <a:r>
              <a:rPr lang="uk-UA" sz="2800" b="1" i="1" dirty="0" smtClean="0">
                <a:solidFill>
                  <a:srgbClr val="0033CC"/>
                </a:solidFill>
              </a:rPr>
              <a:t>м</a:t>
            </a:r>
            <a:r>
              <a:rPr lang="uk-UA" sz="1000" b="1" i="1" dirty="0" smtClean="0">
                <a:solidFill>
                  <a:srgbClr val="0033CC"/>
                </a:solidFill>
              </a:rPr>
              <a:t>.</a:t>
            </a:r>
            <a:r>
              <a:rPr lang="uk-UA" sz="2800" b="1" i="1" dirty="0" smtClean="0">
                <a:solidFill>
                  <a:srgbClr val="0033CC"/>
                </a:solidFill>
              </a:rPr>
              <a:t> </a:t>
            </a:r>
            <a:r>
              <a:rPr lang="uk-UA" sz="2800" b="1" i="1" dirty="0">
                <a:solidFill>
                  <a:srgbClr val="0033CC"/>
                </a:solidFill>
              </a:rPr>
              <a:t>Первомайськ</a:t>
            </a:r>
          </a:p>
          <a:p>
            <a:pPr algn="ctr"/>
            <a:r>
              <a:rPr lang="uk-UA" sz="2800" b="1" i="1" dirty="0" smtClean="0">
                <a:solidFill>
                  <a:srgbClr val="0033CC"/>
                </a:solidFill>
              </a:rPr>
              <a:t>2022 </a:t>
            </a:r>
            <a:r>
              <a:rPr lang="uk-UA" sz="2800" b="1" i="1" dirty="0">
                <a:solidFill>
                  <a:srgbClr val="0033CC"/>
                </a:solidFill>
              </a:rPr>
              <a:t>рік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  <p:pic>
        <p:nvPicPr>
          <p:cNvPr id="8" name="Picture 7" descr="капитошка2"/>
          <p:cNvPicPr>
            <a:picLocks noChangeAspect="1" noChangeArrowheads="1"/>
          </p:cNvPicPr>
          <p:nvPr/>
        </p:nvPicPr>
        <p:blipFill>
          <a:blip r:embed="rId3" cstate="print"/>
          <a:srcRect l="19048" r="11064" b="10109"/>
          <a:stretch>
            <a:fillRect/>
          </a:stretch>
        </p:blipFill>
        <p:spPr>
          <a:xfrm>
            <a:off x="9990529" y="-17512"/>
            <a:ext cx="2127899" cy="1933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22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57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4097" y="336331"/>
            <a:ext cx="8029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Інформація про рівень ЗУН дітей  середніх А,Б груп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ДНЗ № 30 за І півріччя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2021-2022 </a:t>
            </a:r>
            <a:r>
              <a:rPr lang="uk-UA" b="1" i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н.р</a:t>
            </a: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програмою «Дитина»</a:t>
            </a:r>
            <a:endParaRPr lang="uk-UA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856382"/>
              </p:ext>
            </p:extLst>
          </p:nvPr>
        </p:nvGraphicFramePr>
        <p:xfrm>
          <a:off x="3" y="1825625"/>
          <a:ext cx="3980326" cy="5074380"/>
        </p:xfrm>
        <a:graphic>
          <a:graphicData uri="http://schemas.openxmlformats.org/drawingml/2006/table">
            <a:tbl>
              <a:tblPr/>
              <a:tblGrid>
                <a:gridCol w="826856">
                  <a:extLst>
                    <a:ext uri="{9D8B030D-6E8A-4147-A177-3AD203B41FA5}">
                      <a16:colId xmlns:a16="http://schemas.microsoft.com/office/drawing/2014/main" val="1665447745"/>
                    </a:ext>
                  </a:extLst>
                </a:gridCol>
                <a:gridCol w="893672">
                  <a:extLst>
                    <a:ext uri="{9D8B030D-6E8A-4147-A177-3AD203B41FA5}">
                      <a16:colId xmlns:a16="http://schemas.microsoft.com/office/drawing/2014/main" val="3823287812"/>
                    </a:ext>
                  </a:extLst>
                </a:gridCol>
                <a:gridCol w="813982">
                  <a:extLst>
                    <a:ext uri="{9D8B030D-6E8A-4147-A177-3AD203B41FA5}">
                      <a16:colId xmlns:a16="http://schemas.microsoft.com/office/drawing/2014/main" val="1612261512"/>
                    </a:ext>
                  </a:extLst>
                </a:gridCol>
                <a:gridCol w="347224">
                  <a:extLst>
                    <a:ext uri="{9D8B030D-6E8A-4147-A177-3AD203B41FA5}">
                      <a16:colId xmlns:a16="http://schemas.microsoft.com/office/drawing/2014/main" val="4105725804"/>
                    </a:ext>
                  </a:extLst>
                </a:gridCol>
                <a:gridCol w="347224">
                  <a:extLst>
                    <a:ext uri="{9D8B030D-6E8A-4147-A177-3AD203B41FA5}">
                      <a16:colId xmlns:a16="http://schemas.microsoft.com/office/drawing/2014/main" val="4239195033"/>
                    </a:ext>
                  </a:extLst>
                </a:gridCol>
                <a:gridCol w="375684">
                  <a:extLst>
                    <a:ext uri="{9D8B030D-6E8A-4147-A177-3AD203B41FA5}">
                      <a16:colId xmlns:a16="http://schemas.microsoft.com/office/drawing/2014/main" val="2160855604"/>
                    </a:ext>
                  </a:extLst>
                </a:gridCol>
                <a:gridCol w="375684">
                  <a:extLst>
                    <a:ext uri="{9D8B030D-6E8A-4147-A177-3AD203B41FA5}">
                      <a16:colId xmlns:a16="http://schemas.microsoft.com/office/drawing/2014/main" val="2579739933"/>
                    </a:ext>
                  </a:extLst>
                </a:gridCol>
              </a:tblGrid>
              <a:tr h="210439">
                <a:tc rowSpan="2"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</a:t>
                      </a: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ДНЗ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Освітній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напрямок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Розділ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             Рівні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219445"/>
                  </a:ext>
                </a:extLst>
              </a:tr>
              <a:tr h="197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537253"/>
                  </a:ext>
                </a:extLst>
              </a:tr>
              <a:tr h="748874">
                <a:tc rowSpan="9"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Комунікативний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розвиток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особистості</a:t>
                      </a: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Мовленнєво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  <a:p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комунікативний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розвиток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58511"/>
                  </a:ext>
                </a:extLst>
              </a:tr>
              <a:tr h="6244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Літературне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образотворення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979989"/>
                  </a:ext>
                </a:extLst>
              </a:tr>
              <a:tr h="599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Дитина в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сенсорно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розпізнавальному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просторі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Логіко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математичний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розвиток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635132"/>
                  </a:ext>
                </a:extLst>
              </a:tr>
              <a:tr h="29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Соціальне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довкілля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497633"/>
                  </a:ext>
                </a:extLst>
              </a:tr>
              <a:tr h="449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Дитина в природному довкіллі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Природне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довкілля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250905"/>
                  </a:ext>
                </a:extLst>
              </a:tr>
              <a:tr h="748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Дитина в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світ мистецтва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Художньо-продуктивне образотворення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05024"/>
                  </a:ext>
                </a:extLst>
              </a:tr>
              <a:tr h="219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Музика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734222"/>
                  </a:ext>
                </a:extLst>
              </a:tr>
              <a:tr h="29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Гра дитини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Ігрова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діяльність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41159"/>
                  </a:ext>
                </a:extLst>
              </a:tr>
              <a:tr h="322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Особистість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дитини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Фізичний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розвиток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57983"/>
                  </a:ext>
                </a:extLst>
              </a:tr>
              <a:tr h="313421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Узагальнені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результати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20%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42%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38%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1664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06913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4911" y="273270"/>
            <a:ext cx="821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Інформація про рівень ЗУН дітей  старших А,Б груп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ДНЗ № 30 за І півріччя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2021-2022 </a:t>
            </a:r>
            <a:r>
              <a:rPr lang="uk-UA" b="1" i="1" dirty="0" err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н.р</a:t>
            </a: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програмою «Дитина»</a:t>
            </a:r>
            <a:endParaRPr lang="uk-UA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460309"/>
              </p:ext>
            </p:extLst>
          </p:nvPr>
        </p:nvGraphicFramePr>
        <p:xfrm>
          <a:off x="2" y="1387735"/>
          <a:ext cx="4163208" cy="5505950"/>
        </p:xfrm>
        <a:graphic>
          <a:graphicData uri="http://schemas.openxmlformats.org/drawingml/2006/table">
            <a:tbl>
              <a:tblPr/>
              <a:tblGrid>
                <a:gridCol w="919306">
                  <a:extLst>
                    <a:ext uri="{9D8B030D-6E8A-4147-A177-3AD203B41FA5}">
                      <a16:colId xmlns:a16="http://schemas.microsoft.com/office/drawing/2014/main" val="2483655450"/>
                    </a:ext>
                  </a:extLst>
                </a:gridCol>
                <a:gridCol w="919306">
                  <a:extLst>
                    <a:ext uri="{9D8B030D-6E8A-4147-A177-3AD203B41FA5}">
                      <a16:colId xmlns:a16="http://schemas.microsoft.com/office/drawing/2014/main" val="1564598471"/>
                    </a:ext>
                  </a:extLst>
                </a:gridCol>
                <a:gridCol w="837328">
                  <a:extLst>
                    <a:ext uri="{9D8B030D-6E8A-4147-A177-3AD203B41FA5}">
                      <a16:colId xmlns:a16="http://schemas.microsoft.com/office/drawing/2014/main" val="947271193"/>
                    </a:ext>
                  </a:extLst>
                </a:gridCol>
                <a:gridCol w="357178">
                  <a:extLst>
                    <a:ext uri="{9D8B030D-6E8A-4147-A177-3AD203B41FA5}">
                      <a16:colId xmlns:a16="http://schemas.microsoft.com/office/drawing/2014/main" val="554384232"/>
                    </a:ext>
                  </a:extLst>
                </a:gridCol>
                <a:gridCol w="357178">
                  <a:extLst>
                    <a:ext uri="{9D8B030D-6E8A-4147-A177-3AD203B41FA5}">
                      <a16:colId xmlns:a16="http://schemas.microsoft.com/office/drawing/2014/main" val="1610277306"/>
                    </a:ext>
                  </a:extLst>
                </a:gridCol>
                <a:gridCol w="386456">
                  <a:extLst>
                    <a:ext uri="{9D8B030D-6E8A-4147-A177-3AD203B41FA5}">
                      <a16:colId xmlns:a16="http://schemas.microsoft.com/office/drawing/2014/main" val="3544766058"/>
                    </a:ext>
                  </a:extLst>
                </a:gridCol>
                <a:gridCol w="386456">
                  <a:extLst>
                    <a:ext uri="{9D8B030D-6E8A-4147-A177-3AD203B41FA5}">
                      <a16:colId xmlns:a16="http://schemas.microsoft.com/office/drawing/2014/main" val="2295182645"/>
                    </a:ext>
                  </a:extLst>
                </a:gridCol>
              </a:tblGrid>
              <a:tr h="203783">
                <a:tc rowSpan="2"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</a:t>
                      </a: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ДНЗ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Освітній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напрямок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Розділ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             Рівні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840345"/>
                  </a:ext>
                </a:extLst>
              </a:tr>
              <a:tr h="190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243286"/>
                  </a:ext>
                </a:extLst>
              </a:tr>
              <a:tr h="624358">
                <a:tc rowSpan="10"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Комунікативний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розвиток особистості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Мовленнєво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  <a:p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комунікативний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розвиток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989573"/>
                  </a:ext>
                </a:extLst>
              </a:tr>
              <a:tr h="603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Навчання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елементів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грамоти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982490"/>
                  </a:ext>
                </a:extLst>
              </a:tr>
              <a:tr h="603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Літературне образотворення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21234"/>
                  </a:ext>
                </a:extLst>
              </a:tr>
              <a:tr h="603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Дитина в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сенсорно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розпізнавальному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просторі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Логіко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математичний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розвиток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418260"/>
                  </a:ext>
                </a:extLst>
              </a:tr>
              <a:tr h="301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Соціальний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світ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236730"/>
                  </a:ext>
                </a:extLst>
              </a:tr>
              <a:tr h="301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Дитина в світі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природи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Природне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довкілля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77599"/>
                  </a:ext>
                </a:extLst>
              </a:tr>
              <a:tr h="905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Дитина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у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світі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мистецтва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Художньо-продуктивне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образотворення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631923"/>
                  </a:ext>
                </a:extLst>
              </a:tr>
              <a:tr h="212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Музика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002990"/>
                  </a:ext>
                </a:extLst>
              </a:tr>
              <a:tr h="301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Гра дитини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Ігрова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діяльність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713877"/>
                  </a:ext>
                </a:extLst>
              </a:tr>
              <a:tr h="312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Особистість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дитини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Фізичний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розвиток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276013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Узагальнені</a:t>
                      </a:r>
                    </a:p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результати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58%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4685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2478" y="1944033"/>
            <a:ext cx="75818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7877" y="94593"/>
            <a:ext cx="7746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7192963" algn="l"/>
              </a:tabLst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Інформація 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192963" algn="l"/>
              </a:tabLst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здійснені заходи по підготовці </a:t>
            </a:r>
            <a:r>
              <a:rPr lang="uk-UA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ДНЗ № 30 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192963" algn="l"/>
              </a:tabLst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нового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2021/2022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навчального року 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98381"/>
              </p:ext>
            </p:extLst>
          </p:nvPr>
        </p:nvGraphicFramePr>
        <p:xfrm>
          <a:off x="2" y="1017920"/>
          <a:ext cx="9616963" cy="5551354"/>
        </p:xfrm>
        <a:graphic>
          <a:graphicData uri="http://schemas.openxmlformats.org/drawingml/2006/table">
            <a:tbl>
              <a:tblPr/>
              <a:tblGrid>
                <a:gridCol w="4906656">
                  <a:extLst>
                    <a:ext uri="{9D8B030D-6E8A-4147-A177-3AD203B41FA5}">
                      <a16:colId xmlns:a16="http://schemas.microsoft.com/office/drawing/2014/main" val="1550483297"/>
                    </a:ext>
                  </a:extLst>
                </a:gridCol>
                <a:gridCol w="1045519">
                  <a:extLst>
                    <a:ext uri="{9D8B030D-6E8A-4147-A177-3AD203B41FA5}">
                      <a16:colId xmlns:a16="http://schemas.microsoft.com/office/drawing/2014/main" val="1775130261"/>
                    </a:ext>
                  </a:extLst>
                </a:gridCol>
                <a:gridCol w="1045519">
                  <a:extLst>
                    <a:ext uri="{9D8B030D-6E8A-4147-A177-3AD203B41FA5}">
                      <a16:colId xmlns:a16="http://schemas.microsoft.com/office/drawing/2014/main" val="3896966704"/>
                    </a:ext>
                  </a:extLst>
                </a:gridCol>
                <a:gridCol w="978036">
                  <a:extLst>
                    <a:ext uri="{9D8B030D-6E8A-4147-A177-3AD203B41FA5}">
                      <a16:colId xmlns:a16="http://schemas.microsoft.com/office/drawing/2014/main" val="1670762478"/>
                    </a:ext>
                  </a:extLst>
                </a:gridCol>
                <a:gridCol w="969823">
                  <a:extLst>
                    <a:ext uri="{9D8B030D-6E8A-4147-A177-3AD203B41FA5}">
                      <a16:colId xmlns:a16="http://schemas.microsoft.com/office/drawing/2014/main" val="3955030994"/>
                    </a:ext>
                  </a:extLst>
                </a:gridCol>
                <a:gridCol w="671410">
                  <a:extLst>
                    <a:ext uri="{9D8B030D-6E8A-4147-A177-3AD203B41FA5}">
                      <a16:colId xmlns:a16="http://schemas.microsoft.com/office/drawing/2014/main" val="3884739364"/>
                    </a:ext>
                  </a:extLst>
                </a:gridCol>
              </a:tblGrid>
              <a:tr h="74528">
                <a:tc rowSpan="2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Зміст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заходів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Сума витрачених коштів і джерела фінансування </a:t>
                      </a:r>
                      <a:endParaRPr lang="ru-RU" sz="700"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Всього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024820"/>
                  </a:ext>
                </a:extLst>
              </a:tr>
              <a:tr h="354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бюджетні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батьківські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спонсорські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кошти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працівників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85997"/>
                  </a:ext>
                </a:extLst>
              </a:tr>
              <a:tr h="137717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ЗРОБЛЕНО: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Капітальний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групового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приміщення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сар.А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групи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Капітальний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роздягальні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сер.Б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групи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Капітальний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спальні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групи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раннього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віку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Капітальний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ремонт коридору (тамбуру)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біля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кабінету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психолога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(***</a:t>
                      </a:r>
                      <a:r>
                        <a:rPr lang="ru-RU" sz="1200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кошти</a:t>
                      </a:r>
                      <a:r>
                        <a:rPr lang="ru-RU" sz="1200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на </a:t>
                      </a:r>
                      <a:r>
                        <a:rPr lang="ru-RU" sz="1200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ці</a:t>
                      </a:r>
                      <a:r>
                        <a:rPr lang="ru-RU" sz="1200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роботи</a:t>
                      </a:r>
                      <a:r>
                        <a:rPr lang="ru-RU" sz="1200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увійшли</a:t>
                      </a:r>
                      <a:r>
                        <a:rPr lang="ru-RU" sz="1200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до графи «</a:t>
                      </a:r>
                      <a:r>
                        <a:rPr lang="ru-RU" sz="1200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будівельні</a:t>
                      </a:r>
                      <a:r>
                        <a:rPr lang="ru-RU" sz="1200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i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матеріали</a:t>
                      </a:r>
                      <a:r>
                        <a:rPr lang="ru-RU" sz="1200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» )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839597"/>
                  </a:ext>
                </a:extLst>
              </a:tr>
              <a:tr h="35451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ПРИДБАНО: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1.Господарчі товари 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3548 грн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1875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грн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5 423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грн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656758"/>
                  </a:ext>
                </a:extLst>
              </a:tr>
              <a:tr h="35451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2. Буд.матеріали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19 223 грн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19 223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грн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301072"/>
                  </a:ext>
                </a:extLst>
              </a:tr>
              <a:tr h="35451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3. Меблі, посуд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650 грн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7 650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грн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999490"/>
                  </a:ext>
                </a:extLst>
              </a:tr>
              <a:tr h="35451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4.Іграшки, корекційне обладнання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9 095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грн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 624 грн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9 719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грн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368866"/>
                  </a:ext>
                </a:extLst>
              </a:tr>
              <a:tr h="35451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5.Ремонт техніки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2 849 грн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2 849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грн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015949"/>
                  </a:ext>
                </a:extLst>
              </a:tr>
              <a:tr h="35451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6.Передплата 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4 044 грн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4 044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грн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601982"/>
                  </a:ext>
                </a:extLst>
              </a:tr>
              <a:tr h="35451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7.Тістоміс 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2 200 грн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2 200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грн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790753"/>
                  </a:ext>
                </a:extLst>
              </a:tr>
              <a:tr h="177256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8.Електром’ясорубка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990 грн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990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грн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977728"/>
                  </a:ext>
                </a:extLst>
              </a:tr>
              <a:tr h="354514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9.Сантехніка 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2001 грн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2001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грн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292301"/>
                  </a:ext>
                </a:extLst>
              </a:tr>
              <a:tr h="531769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10.Дитяча гойдалка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2879 </a:t>
                      </a:r>
                      <a:r>
                        <a:rPr lang="ru-RU" sz="12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грн</a:t>
                      </a: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52 коп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2879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грн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52 коп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7667" marR="27667" marT="0" marB="0" anchor="ctr">
                    <a:lnL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3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667899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01766" y="6537417"/>
            <a:ext cx="66740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:  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56 978  </a:t>
            </a:r>
            <a:r>
              <a:rPr kumimoji="0" lang="ru-RU" altLang="ru-RU" sz="1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52 коп.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2676" y="441434"/>
            <a:ext cx="756744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Підготовка закладу до </a:t>
            </a:r>
            <a:r>
              <a:rPr lang="uk-UA" sz="28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2022-2023 навчального </a:t>
            </a:r>
            <a:r>
              <a:rPr lang="uk-UA" sz="28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року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9" y="1423408"/>
            <a:ext cx="2217683" cy="2222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88" y="954392"/>
            <a:ext cx="2322786" cy="2283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713">
            <a:off x="7127608" y="946575"/>
            <a:ext cx="2503115" cy="3099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267">
            <a:off x="9556958" y="2777387"/>
            <a:ext cx="2324438" cy="3099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97" y="3429000"/>
            <a:ext cx="3184634" cy="367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19" y="2936870"/>
            <a:ext cx="2753710" cy="367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90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0317" y="683172"/>
            <a:ext cx="8902262" cy="3371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4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ДЯКУЮ </a:t>
            </a:r>
            <a:r>
              <a:rPr lang="uk-UA" sz="4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УВАГУ!</a:t>
            </a:r>
            <a:endParaRPr lang="ru-RU" sz="4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капитошка2"/>
          <p:cNvPicPr>
            <a:picLocks noChangeAspect="1" noChangeArrowheads="1"/>
          </p:cNvPicPr>
          <p:nvPr/>
        </p:nvPicPr>
        <p:blipFill>
          <a:blip r:embed="rId3" cstate="print"/>
          <a:srcRect l="19048" r="11064" b="10109"/>
          <a:stretch>
            <a:fillRect/>
          </a:stretch>
        </p:blipFill>
        <p:spPr>
          <a:xfrm>
            <a:off x="0" y="0"/>
            <a:ext cx="3014034" cy="273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6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70234" y="273269"/>
            <a:ext cx="6201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ОСВІТНІЙ РІВЕНЬ ПЕДАГОГІВ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628832"/>
              </p:ext>
            </p:extLst>
          </p:nvPr>
        </p:nvGraphicFramePr>
        <p:xfrm>
          <a:off x="1839311" y="1660635"/>
          <a:ext cx="6632028" cy="20074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79225">
                  <a:extLst>
                    <a:ext uri="{9D8B030D-6E8A-4147-A177-3AD203B41FA5}">
                      <a16:colId xmlns:a16="http://schemas.microsoft.com/office/drawing/2014/main" val="1179960431"/>
                    </a:ext>
                  </a:extLst>
                </a:gridCol>
                <a:gridCol w="3221224">
                  <a:extLst>
                    <a:ext uri="{9D8B030D-6E8A-4147-A177-3AD203B41FA5}">
                      <a16:colId xmlns:a16="http://schemas.microsoft.com/office/drawing/2014/main" val="314025512"/>
                    </a:ext>
                  </a:extLst>
                </a:gridCol>
                <a:gridCol w="1146552">
                  <a:extLst>
                    <a:ext uri="{9D8B030D-6E8A-4147-A177-3AD203B41FA5}">
                      <a16:colId xmlns:a16="http://schemas.microsoft.com/office/drawing/2014/main" val="1485027298"/>
                    </a:ext>
                  </a:extLst>
                </a:gridCol>
                <a:gridCol w="1285027">
                  <a:extLst>
                    <a:ext uri="{9D8B030D-6E8A-4147-A177-3AD203B41FA5}">
                      <a16:colId xmlns:a16="http://schemas.microsoft.com/office/drawing/2014/main" val="2132626762"/>
                    </a:ext>
                  </a:extLst>
                </a:gridCol>
              </a:tblGrid>
              <a:tr h="6691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№ з/п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Освітній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рівень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2020-</a:t>
                      </a: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6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2021-</a:t>
                      </a: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833757"/>
                  </a:ext>
                </a:extLst>
              </a:tr>
              <a:tr h="6691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Повна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вища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освіта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12(93%)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12(93%)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9146601"/>
                  </a:ext>
                </a:extLst>
              </a:tr>
              <a:tr h="6691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Базова вища освіта 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1(7%)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1(7%)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4175245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53705326"/>
              </p:ext>
            </p:extLst>
          </p:nvPr>
        </p:nvGraphicFramePr>
        <p:xfrm>
          <a:off x="2270235" y="3668112"/>
          <a:ext cx="4813738" cy="234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97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3490" y="199697"/>
            <a:ext cx="7544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КВАЛІФІКАЦІЙНИЙ РІВЕНЬ ПЕДАГОГІВ ДНЗ №30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45377"/>
              </p:ext>
            </p:extLst>
          </p:nvPr>
        </p:nvGraphicFramePr>
        <p:xfrm>
          <a:off x="1629102" y="882869"/>
          <a:ext cx="6705600" cy="24173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5829">
                  <a:extLst>
                    <a:ext uri="{9D8B030D-6E8A-4147-A177-3AD203B41FA5}">
                      <a16:colId xmlns:a16="http://schemas.microsoft.com/office/drawing/2014/main" val="206685184"/>
                    </a:ext>
                  </a:extLst>
                </a:gridCol>
                <a:gridCol w="918247">
                  <a:extLst>
                    <a:ext uri="{9D8B030D-6E8A-4147-A177-3AD203B41FA5}">
                      <a16:colId xmlns:a16="http://schemas.microsoft.com/office/drawing/2014/main" val="2600605273"/>
                    </a:ext>
                  </a:extLst>
                </a:gridCol>
                <a:gridCol w="955153">
                  <a:extLst>
                    <a:ext uri="{9D8B030D-6E8A-4147-A177-3AD203B41FA5}">
                      <a16:colId xmlns:a16="http://schemas.microsoft.com/office/drawing/2014/main" val="1280104750"/>
                    </a:ext>
                  </a:extLst>
                </a:gridCol>
                <a:gridCol w="918247">
                  <a:extLst>
                    <a:ext uri="{9D8B030D-6E8A-4147-A177-3AD203B41FA5}">
                      <a16:colId xmlns:a16="http://schemas.microsoft.com/office/drawing/2014/main" val="1387463466"/>
                    </a:ext>
                  </a:extLst>
                </a:gridCol>
                <a:gridCol w="950810">
                  <a:extLst>
                    <a:ext uri="{9D8B030D-6E8A-4147-A177-3AD203B41FA5}">
                      <a16:colId xmlns:a16="http://schemas.microsoft.com/office/drawing/2014/main" val="1397336357"/>
                    </a:ext>
                  </a:extLst>
                </a:gridCol>
                <a:gridCol w="1039814">
                  <a:extLst>
                    <a:ext uri="{9D8B030D-6E8A-4147-A177-3AD203B41FA5}">
                      <a16:colId xmlns:a16="http://schemas.microsoft.com/office/drawing/2014/main" val="512154672"/>
                    </a:ext>
                  </a:extLst>
                </a:gridCol>
                <a:gridCol w="1137500">
                  <a:extLst>
                    <a:ext uri="{9D8B030D-6E8A-4147-A177-3AD203B41FA5}">
                      <a16:colId xmlns:a16="http://schemas.microsoft.com/office/drawing/2014/main" val="290162690"/>
                    </a:ext>
                  </a:extLst>
                </a:gridCol>
              </a:tblGrid>
              <a:tr h="13036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effectLst/>
                        </a:rPr>
                        <a:t>Спеціаліст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effectLst/>
                        </a:rPr>
                        <a:t>вищої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категорії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effectLst/>
                        </a:rPr>
                        <a:t>Спеціаліст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І </a:t>
                      </a:r>
                      <a:r>
                        <a:rPr lang="ru-RU" sz="1200" dirty="0" err="1">
                          <a:effectLst/>
                        </a:rPr>
                        <a:t>категорії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Спеціаліст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ІІ категорії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Спеціаліст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8 </a:t>
                      </a:r>
                      <a:r>
                        <a:rPr lang="ru-RU" sz="1200" dirty="0" err="1">
                          <a:effectLst/>
                        </a:rPr>
                        <a:t>або</a:t>
                      </a:r>
                      <a:r>
                        <a:rPr lang="ru-RU" sz="1200" dirty="0">
                          <a:effectLst/>
                        </a:rPr>
                        <a:t> 9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тарифний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розряд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Звання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«вихователь-методист»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683659"/>
                  </a:ext>
                </a:extLst>
              </a:tr>
              <a:tr h="556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2020-2021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4(27%)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4( 27%)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2(13%)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3( 20%)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2( 13%)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3( 20%)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7368067"/>
                  </a:ext>
                </a:extLst>
              </a:tr>
              <a:tr h="5568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2021-2022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effectLst/>
                        </a:rPr>
                        <a:t>4( </a:t>
                      </a:r>
                      <a:r>
                        <a:rPr lang="uk-UA" sz="1200" dirty="0" smtClean="0">
                          <a:effectLst/>
                        </a:rPr>
                        <a:t>33%)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2( 16,</a:t>
                      </a:r>
                      <a:r>
                        <a:rPr lang="uk-UA" sz="1200" baseline="0" dirty="0" smtClean="0">
                          <a:effectLst/>
                        </a:rPr>
                        <a:t> 67</a:t>
                      </a:r>
                      <a:r>
                        <a:rPr lang="uk-UA" sz="1200" dirty="0" smtClean="0">
                          <a:effectLst/>
                        </a:rPr>
                        <a:t>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2( 16,</a:t>
                      </a:r>
                      <a:r>
                        <a:rPr lang="uk-UA" sz="1200" baseline="0" dirty="0" smtClean="0">
                          <a:effectLst/>
                        </a:rPr>
                        <a:t> 67</a:t>
                      </a:r>
                      <a:r>
                        <a:rPr lang="uk-UA" sz="1200" dirty="0" smtClean="0">
                          <a:effectLst/>
                        </a:rPr>
                        <a:t>%)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2(16,</a:t>
                      </a:r>
                      <a:r>
                        <a:rPr lang="uk-UA" sz="1200" baseline="0" dirty="0" smtClean="0">
                          <a:effectLst/>
                        </a:rPr>
                        <a:t> 67</a:t>
                      </a:r>
                      <a:r>
                        <a:rPr lang="uk-UA" sz="1200" dirty="0" smtClean="0">
                          <a:effectLst/>
                        </a:rPr>
                        <a:t>%)  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1(8.33%)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25(19</a:t>
                      </a:r>
                      <a:r>
                        <a:rPr lang="uk-UA" sz="1200" dirty="0">
                          <a:effectLst/>
                        </a:rPr>
                        <a:t>%)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644994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75480277"/>
              </p:ext>
            </p:extLst>
          </p:nvPr>
        </p:nvGraphicFramePr>
        <p:xfrm>
          <a:off x="2427890" y="3373820"/>
          <a:ext cx="5549462" cy="248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015"/>
            <a:ext cx="12192000" cy="71845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655" y="304801"/>
            <a:ext cx="9732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Sitka Heading" panose="02000505000000020004" pitchFamily="2" charset="0"/>
                <a:cs typeface="Times New Roman" pitchFamily="18" charset="0"/>
              </a:rPr>
              <a:t>Друк практичних </a:t>
            </a:r>
            <a:r>
              <a:rPr lang="uk-UA" sz="2400" b="1" dirty="0" smtClean="0">
                <a:solidFill>
                  <a:srgbClr val="0070C0"/>
                </a:solidFill>
                <a:latin typeface="Sitka Heading" panose="02000505000000020004" pitchFamily="2" charset="0"/>
                <a:cs typeface="Times New Roman" pitchFamily="18" charset="0"/>
              </a:rPr>
              <a:t>наробок педагогів </a:t>
            </a:r>
            <a:r>
              <a:rPr lang="uk-UA" sz="2400" b="1" dirty="0">
                <a:solidFill>
                  <a:srgbClr val="0070C0"/>
                </a:solidFill>
                <a:latin typeface="Sitka Heading" panose="02000505000000020004" pitchFamily="2" charset="0"/>
                <a:cs typeface="Times New Roman" pitchFamily="18" charset="0"/>
              </a:rPr>
              <a:t>ДНЗ № 30 у фахових періодичних виданнях</a:t>
            </a:r>
            <a:endParaRPr lang="ru-RU" sz="2400" b="1" dirty="0">
              <a:solidFill>
                <a:srgbClr val="0070C0"/>
              </a:solidFill>
              <a:latin typeface="Sitka Heading" panose="0200050500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6" y="1072396"/>
            <a:ext cx="2586606" cy="3368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15" y="3584027"/>
            <a:ext cx="2444857" cy="3470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78" y="3580887"/>
            <a:ext cx="2753641" cy="3473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94" y="969961"/>
            <a:ext cx="2585477" cy="347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67256" y="3890664"/>
            <a:ext cx="1518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Ось </a:t>
            </a:r>
            <a:r>
              <a:rPr lang="ru-RU" sz="1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цибулька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 для салату, </a:t>
            </a:r>
            <a:r>
              <a:rPr lang="ru-RU" sz="1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вітамінами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багата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» </a:t>
            </a:r>
            <a:r>
              <a:rPr lang="ru-RU" sz="1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Інтегроване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 заняття  для </a:t>
            </a:r>
            <a:r>
              <a:rPr lang="ru-RU" sz="1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дітей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молодшої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групи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Палітра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 педагога №3-4. 2022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3918" y="3016469"/>
            <a:ext cx="282810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БВДС «Екскурсія до української світлиці»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2021р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2019" y="2259726"/>
            <a:ext cx="2763402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БВДС №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12, 2021,  </a:t>
            </a:r>
            <a:endParaRPr lang="ru-RU" sz="12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«Музична веселка» з дітьми старшого дошкільного 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віку Скляні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звуки. «Подорож із  Сніжинкою»</a:t>
            </a:r>
            <a:endParaRPr lang="ru-RU" sz="1200" dirty="0">
              <a:solidFill>
                <a:srgbClr val="0070C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8555421" y="4604502"/>
            <a:ext cx="3079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заняття з 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конструювання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 «Подорож до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Савани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» БВДС №3 2021 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7255" y="262759"/>
            <a:ext cx="8376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Відкриті перегляди 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рамках розгляду пріоритетних завдань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883" y="1208690"/>
            <a:ext cx="8481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«Сучасні </a:t>
            </a:r>
            <a:r>
              <a:rPr lang="uk-UA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підходи до співпраці дошкільного закладу з родинами вихованців під час формування життєвих компетенції у </a:t>
            </a:r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дітей».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34">
            <a:off x="283780" y="2092328"/>
            <a:ext cx="3205654" cy="4762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814">
            <a:off x="7083972" y="2246308"/>
            <a:ext cx="4666593" cy="269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10" y="4637810"/>
            <a:ext cx="3771024" cy="222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1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1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716" y="304800"/>
            <a:ext cx="8889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Підвищення фахового рівня педагогів під час інтерактивних форм роботи під керівництвом вихователя-методиста Шарапа В.Д</a:t>
            </a:r>
            <a:r>
              <a:rPr lang="uk-UA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554752" flipV="1">
            <a:off x="351560" y="3566066"/>
            <a:ext cx="40639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Інтерактивний практикум «Формування</a:t>
            </a:r>
            <a:r>
              <a:rPr lang="ru-RU" i="1" dirty="0">
                <a:solidFill>
                  <a:srgbClr val="002060"/>
                </a:solidFill>
                <a:latin typeface="Tahoma" panose="020B0604030504040204" pitchFamily="34" charset="0"/>
              </a:rPr>
              <a:t>  економічно й соціально доцільної поведінки дошкільників в контексті освіти для сталого розвитку»,  вихователі мали змогу обмінятись досвідом та отримати рекомендації,  щодо основних завдань, форм та методів соціально – економічного виховання </a:t>
            </a: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дошкільників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436" y="2200309"/>
            <a:ext cx="5629275" cy="4114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0" y="1040792"/>
            <a:ext cx="3879396" cy="258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8883" y="273269"/>
            <a:ext cx="9101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Педмайстерня </a:t>
            </a:r>
            <a:r>
              <a:rPr lang="ru-R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«Формула успіху» вихователя Марії Лешковят, на тему «Як стати крутими батьками?». Досвідчений вихователь презентувала  колегам  досвід роботи з батьками, спрямувала увагу учасників зустрічі на важливість та пріоритетність родинного виховання, встановлення особистості дитини дошкільного віку.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975"/>
            <a:ext cx="6096000" cy="3448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25639"/>
            <a:ext cx="60960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7462" y="1366344"/>
            <a:ext cx="8166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> </a:t>
            </a:r>
            <a:r>
              <a:rPr lang="ru-RU" i="1" dirty="0" smtClean="0">
                <a:solidFill>
                  <a:srgbClr val="0070C0"/>
                </a:solidFill>
                <a:latin typeface="Tahoma" panose="020B0604030504040204" pitchFamily="34" charset="0"/>
              </a:rPr>
              <a:t>Практичний </a:t>
            </a: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психолог Бабенко А.В., </a:t>
            </a:r>
            <a:r>
              <a:rPr lang="ru-RU" i="1" dirty="0" smtClean="0">
                <a:solidFill>
                  <a:srgbClr val="0070C0"/>
                </a:solidFill>
                <a:latin typeface="Tahoma" panose="020B0604030504040204" pitchFamily="34" charset="0"/>
              </a:rPr>
              <a:t>ознайомлювала </a:t>
            </a:r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</a:rPr>
              <a:t>вихователів з прийомами самоконтролю та саморегуляції, усвідомлення своєї життєвої позиції, формування ефективних комунікативних вмінь під час спілкування. 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3077" y="430925"/>
            <a:ext cx="805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Семінар-практикум, тренінги з педагогами ДНЗ №30 </a:t>
            </a:r>
          </a:p>
          <a:p>
            <a:pPr algn="ctr"/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(пр. психолог Бабенко А.В.)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62703"/>
            <a:ext cx="6096000" cy="3095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2927"/>
            <a:ext cx="5843752" cy="38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9710" y="178677"/>
            <a:ext cx="7914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Інформація про рівень ЗУН дітей  молодших А,Б груп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ДНЗ № 30 за І півріччя 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2021-2022 </a:t>
            </a:r>
            <a:r>
              <a:rPr lang="uk-UA" b="1" i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н.р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програмою «Дитина»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231433"/>
              </p:ext>
            </p:extLst>
          </p:nvPr>
        </p:nvGraphicFramePr>
        <p:xfrm>
          <a:off x="0" y="1807776"/>
          <a:ext cx="4172609" cy="5050227"/>
        </p:xfrm>
        <a:graphic>
          <a:graphicData uri="http://schemas.openxmlformats.org/drawingml/2006/table">
            <a:tbl>
              <a:tblPr/>
              <a:tblGrid>
                <a:gridCol w="921377">
                  <a:extLst>
                    <a:ext uri="{9D8B030D-6E8A-4147-A177-3AD203B41FA5}">
                      <a16:colId xmlns:a16="http://schemas.microsoft.com/office/drawing/2014/main" val="3083089930"/>
                    </a:ext>
                  </a:extLst>
                </a:gridCol>
                <a:gridCol w="921377">
                  <a:extLst>
                    <a:ext uri="{9D8B030D-6E8A-4147-A177-3AD203B41FA5}">
                      <a16:colId xmlns:a16="http://schemas.microsoft.com/office/drawing/2014/main" val="3975623315"/>
                    </a:ext>
                  </a:extLst>
                </a:gridCol>
                <a:gridCol w="839215">
                  <a:extLst>
                    <a:ext uri="{9D8B030D-6E8A-4147-A177-3AD203B41FA5}">
                      <a16:colId xmlns:a16="http://schemas.microsoft.com/office/drawing/2014/main" val="746632987"/>
                    </a:ext>
                  </a:extLst>
                </a:gridCol>
                <a:gridCol w="357988">
                  <a:extLst>
                    <a:ext uri="{9D8B030D-6E8A-4147-A177-3AD203B41FA5}">
                      <a16:colId xmlns:a16="http://schemas.microsoft.com/office/drawing/2014/main" val="334694771"/>
                    </a:ext>
                  </a:extLst>
                </a:gridCol>
                <a:gridCol w="357988">
                  <a:extLst>
                    <a:ext uri="{9D8B030D-6E8A-4147-A177-3AD203B41FA5}">
                      <a16:colId xmlns:a16="http://schemas.microsoft.com/office/drawing/2014/main" val="2582936856"/>
                    </a:ext>
                  </a:extLst>
                </a:gridCol>
                <a:gridCol w="387332">
                  <a:extLst>
                    <a:ext uri="{9D8B030D-6E8A-4147-A177-3AD203B41FA5}">
                      <a16:colId xmlns:a16="http://schemas.microsoft.com/office/drawing/2014/main" val="423922143"/>
                    </a:ext>
                  </a:extLst>
                </a:gridCol>
                <a:gridCol w="387332">
                  <a:extLst>
                    <a:ext uri="{9D8B030D-6E8A-4147-A177-3AD203B41FA5}">
                      <a16:colId xmlns:a16="http://schemas.microsoft.com/office/drawing/2014/main" val="4085888895"/>
                    </a:ext>
                  </a:extLst>
                </a:gridCol>
              </a:tblGrid>
              <a:tr h="222988">
                <a:tc rowSpan="2"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</a:t>
                      </a:r>
                    </a:p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ДНЗ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Освітній напрямок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Розділ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             Рівні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885939"/>
                  </a:ext>
                </a:extLst>
              </a:tr>
              <a:tr h="208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08149"/>
                  </a:ext>
                </a:extLst>
              </a:tr>
              <a:tr h="788954">
                <a:tc rowSpan="9"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№</a:t>
                      </a:r>
                    </a:p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Комунікативний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розвиток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особистості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 Мовленнєво-</a:t>
                      </a:r>
                    </a:p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комунікативний</a:t>
                      </a:r>
                    </a:p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розвиток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11700"/>
                  </a:ext>
                </a:extLst>
              </a:tr>
              <a:tr h="473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Літературне образотворення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 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40483"/>
                  </a:ext>
                </a:extLst>
              </a:tr>
              <a:tr h="631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Дитина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в</a:t>
                      </a:r>
                    </a:p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сенсорно</a:t>
                      </a:r>
                    </a:p>
                    <a:p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розпізнавальному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просторі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Логіко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-</a:t>
                      </a:r>
                    </a:p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математичний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розвиток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98650"/>
                  </a:ext>
                </a:extLst>
              </a:tr>
              <a:tr h="31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Соціальний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світ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960396"/>
                  </a:ext>
                </a:extLst>
              </a:tr>
              <a:tr h="473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Дитина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в природному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довкіллі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Природне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довкілля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66%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791007"/>
                  </a:ext>
                </a:extLst>
              </a:tr>
              <a:tr h="631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Дитина в</a:t>
                      </a:r>
                    </a:p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світ мистецтва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Художньо-продуктивне образотворення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072588"/>
                  </a:ext>
                </a:extLst>
              </a:tr>
              <a:tr h="31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Музичний</a:t>
                      </a:r>
                    </a:p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розвиток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 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66%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848231"/>
                  </a:ext>
                </a:extLst>
              </a:tr>
              <a:tr h="31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Гра дитини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Ігрова</a:t>
                      </a:r>
                    </a:p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діяльність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59543"/>
                  </a:ext>
                </a:extLst>
              </a:tr>
              <a:tr h="341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Особистість</a:t>
                      </a:r>
                    </a:p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дитини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Фізичний</a:t>
                      </a:r>
                    </a:p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розвиток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38668"/>
                  </a:ext>
                </a:extLst>
              </a:tr>
              <a:tr h="332111"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Узагальнені</a:t>
                      </a:r>
                    </a:p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результати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8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3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452</Words>
  <Application>Microsoft Office PowerPoint</Application>
  <PresentationFormat>Широкоэкранный</PresentationFormat>
  <Paragraphs>445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Segoe UI</vt:lpstr>
      <vt:lpstr>Sitka Heading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24</cp:revision>
  <dcterms:created xsi:type="dcterms:W3CDTF">2022-06-13T07:14:04Z</dcterms:created>
  <dcterms:modified xsi:type="dcterms:W3CDTF">2022-06-13T12:36:51Z</dcterms:modified>
</cp:coreProperties>
</file>